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75" r:id="rId7"/>
    <p:sldId id="259" r:id="rId8"/>
    <p:sldId id="260" r:id="rId9"/>
    <p:sldId id="261" r:id="rId10"/>
    <p:sldId id="262" r:id="rId11"/>
    <p:sldId id="263" r:id="rId12"/>
    <p:sldId id="264" r:id="rId13"/>
    <p:sldId id="265" r:id="rId14"/>
    <p:sldId id="266" r:id="rId15"/>
    <p:sldId id="268" r:id="rId16"/>
    <p:sldId id="270" r:id="rId17"/>
    <p:sldId id="271" r:id="rId18"/>
    <p:sldId id="273" r:id="rId19"/>
    <p:sldId id="274" r:id="rId20"/>
    <p:sldId id="277" r:id="rId21"/>
    <p:sldId id="278" r:id="rId22"/>
    <p:sldId id="279" r:id="rId23"/>
    <p:sldId id="280" r:id="rId24"/>
    <p:sldId id="281" r:id="rId25"/>
    <p:sldId id="282" r:id="rId26"/>
    <p:sldId id="283" r:id="rId27"/>
    <p:sldId id="284" r:id="rId28"/>
    <p:sldId id="285" r:id="rId29"/>
    <p:sldId id="286" r:id="rId30"/>
    <p:sldId id="272" r:id="rId31"/>
    <p:sldId id="269" r:id="rId32"/>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9E"/>
    <a:srgbClr val="0365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4" autoAdjust="0"/>
    <p:restoredTop sz="94660"/>
  </p:normalViewPr>
  <p:slideViewPr>
    <p:cSldViewPr snapToGrid="0">
      <p:cViewPr varScale="1">
        <p:scale>
          <a:sx n="102" d="100"/>
          <a:sy n="102" d="100"/>
        </p:scale>
        <p:origin x="12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ela Gatica" userId="97125a28-b4e6-4990-b676-bf31ec6a9898" providerId="ADAL" clId="{742410E1-16F1-4086-ABE8-F65A3356D99C}"/>
    <pc:docChg chg="custSel addSld modSld">
      <pc:chgData name="Pamela Gatica" userId="97125a28-b4e6-4990-b676-bf31ec6a9898" providerId="ADAL" clId="{742410E1-16F1-4086-ABE8-F65A3356D99C}" dt="2022-08-04T14:49:03.311" v="2" actId="478"/>
      <pc:docMkLst>
        <pc:docMk/>
      </pc:docMkLst>
      <pc:sldChg chg="delSp new mod">
        <pc:chgData name="Pamela Gatica" userId="97125a28-b4e6-4990-b676-bf31ec6a9898" providerId="ADAL" clId="{742410E1-16F1-4086-ABE8-F65A3356D99C}" dt="2022-08-04T14:49:03.311" v="2" actId="478"/>
        <pc:sldMkLst>
          <pc:docMk/>
          <pc:sldMk cId="503047904" sldId="257"/>
        </pc:sldMkLst>
        <pc:spChg chg="del">
          <ac:chgData name="Pamela Gatica" userId="97125a28-b4e6-4990-b676-bf31ec6a9898" providerId="ADAL" clId="{742410E1-16F1-4086-ABE8-F65A3356D99C}" dt="2022-08-04T14:49:03.311" v="2" actId="478"/>
          <ac:spMkLst>
            <pc:docMk/>
            <pc:sldMk cId="503047904" sldId="257"/>
            <ac:spMk id="2" creationId="{1EC7DA2D-E30E-2D91-20D7-8FE365961986}"/>
          </ac:spMkLst>
        </pc:spChg>
        <pc:spChg chg="del">
          <ac:chgData name="Pamela Gatica" userId="97125a28-b4e6-4990-b676-bf31ec6a9898" providerId="ADAL" clId="{742410E1-16F1-4086-ABE8-F65A3356D99C}" dt="2022-08-04T14:49:02.351" v="1" actId="478"/>
          <ac:spMkLst>
            <pc:docMk/>
            <pc:sldMk cId="503047904" sldId="257"/>
            <ac:spMk id="3" creationId="{B9EC39F4-C77F-B186-AAE9-D9322E163C3F}"/>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92D6D9-7019-452B-8484-8987CC3F5E20}"/>
              </a:ext>
            </a:extLst>
          </p:cNvPr>
          <p:cNvSpPr>
            <a:spLocks noGrp="1"/>
          </p:cNvSpPr>
          <p:nvPr>
            <p:ph type="ctrTitle"/>
          </p:nvPr>
        </p:nvSpPr>
        <p:spPr>
          <a:xfrm>
            <a:off x="5017288" y="726905"/>
            <a:ext cx="6630215" cy="2702095"/>
          </a:xfrm>
        </p:spPr>
        <p:txBody>
          <a:bodyPr anchor="b"/>
          <a:lstStyle>
            <a:lvl1pPr algn="ctr">
              <a:defRPr sz="6000"/>
            </a:lvl1pPr>
          </a:lstStyle>
          <a:p>
            <a:r>
              <a:rPr lang="es-ES" dirty="0"/>
              <a:t>Haga clic para modificar el estilo de título del patrón</a:t>
            </a:r>
            <a:endParaRPr lang="es-CL" dirty="0"/>
          </a:p>
        </p:txBody>
      </p:sp>
      <p:sp>
        <p:nvSpPr>
          <p:cNvPr id="3" name="Subtítulo 2">
            <a:extLst>
              <a:ext uri="{FF2B5EF4-FFF2-40B4-BE49-F238E27FC236}">
                <a16:creationId xmlns:a16="http://schemas.microsoft.com/office/drawing/2014/main" id="{AD605BDD-C611-4A14-ADB7-8E80553E7635}"/>
              </a:ext>
            </a:extLst>
          </p:cNvPr>
          <p:cNvSpPr>
            <a:spLocks noGrp="1"/>
          </p:cNvSpPr>
          <p:nvPr>
            <p:ph type="subTitle" idx="1"/>
          </p:nvPr>
        </p:nvSpPr>
        <p:spPr>
          <a:xfrm>
            <a:off x="5017288" y="3835152"/>
            <a:ext cx="6630214" cy="142264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L" dirty="0"/>
          </a:p>
        </p:txBody>
      </p:sp>
      <p:sp>
        <p:nvSpPr>
          <p:cNvPr id="5" name="Marcador de pie de página 4">
            <a:extLst>
              <a:ext uri="{FF2B5EF4-FFF2-40B4-BE49-F238E27FC236}">
                <a16:creationId xmlns:a16="http://schemas.microsoft.com/office/drawing/2014/main" id="{46D114AC-7454-4A35-9DB5-9A13800431B0}"/>
              </a:ext>
            </a:extLst>
          </p:cNvPr>
          <p:cNvSpPr>
            <a:spLocks noGrp="1"/>
          </p:cNvSpPr>
          <p:nvPr>
            <p:ph type="ftr" sz="quarter" idx="11"/>
          </p:nvPr>
        </p:nvSpPr>
        <p:spPr/>
        <p:txBody>
          <a:bodyPr/>
          <a:lstStyle/>
          <a:p>
            <a:r>
              <a:rPr lang="es-CL" dirty="0"/>
              <a:t>Nombre Profesor - Contacto</a:t>
            </a:r>
          </a:p>
        </p:txBody>
      </p:sp>
      <p:pic>
        <p:nvPicPr>
          <p:cNvPr id="7" name="Imagen 6" descr="usm-logo.png">
            <a:extLst>
              <a:ext uri="{FF2B5EF4-FFF2-40B4-BE49-F238E27FC236}">
                <a16:creationId xmlns:a16="http://schemas.microsoft.com/office/drawing/2014/main" id="{E1037116-C163-4A85-95C7-5068E681B0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6634" y="2803406"/>
            <a:ext cx="2581966" cy="1251187"/>
          </a:xfrm>
          <a:prstGeom prst="rect">
            <a:avLst/>
          </a:prstGeom>
        </p:spPr>
      </p:pic>
    </p:spTree>
    <p:extLst>
      <p:ext uri="{BB962C8B-B14F-4D97-AF65-F5344CB8AC3E}">
        <p14:creationId xmlns:p14="http://schemas.microsoft.com/office/powerpoint/2010/main" val="331590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F044B-DD08-40D8-9907-8B2C88B196B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362A50D-A0A4-4E64-AB19-AC99063B1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C88C3560-BFE6-4625-B470-E6EA75180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a:t>
            </a:r>
          </a:p>
        </p:txBody>
      </p:sp>
      <p:sp>
        <p:nvSpPr>
          <p:cNvPr id="5" name="Marcador de fecha 4">
            <a:extLst>
              <a:ext uri="{FF2B5EF4-FFF2-40B4-BE49-F238E27FC236}">
                <a16:creationId xmlns:a16="http://schemas.microsoft.com/office/drawing/2014/main" id="{4EEC7DA7-5AFA-4554-B956-F89B2F9838E8}"/>
              </a:ext>
            </a:extLst>
          </p:cNvPr>
          <p:cNvSpPr>
            <a:spLocks noGrp="1"/>
          </p:cNvSpPr>
          <p:nvPr>
            <p:ph type="dt" sz="half" idx="10"/>
          </p:nvPr>
        </p:nvSpPr>
        <p:spPr/>
        <p:txBody>
          <a:bodyPr/>
          <a:lstStyle/>
          <a:p>
            <a:fld id="{287F129E-E1C1-4D05-A473-986DEC6AB03D}" type="datetimeFigureOut">
              <a:rPr lang="es-CL" smtClean="0"/>
              <a:t>11-08-2024</a:t>
            </a:fld>
            <a:endParaRPr lang="es-CL"/>
          </a:p>
        </p:txBody>
      </p:sp>
      <p:sp>
        <p:nvSpPr>
          <p:cNvPr id="6" name="Marcador de pie de página 5">
            <a:extLst>
              <a:ext uri="{FF2B5EF4-FFF2-40B4-BE49-F238E27FC236}">
                <a16:creationId xmlns:a16="http://schemas.microsoft.com/office/drawing/2014/main" id="{E563BD8D-45DF-4E58-8EC3-A4095952A1A5}"/>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B7C5FD33-6A25-43BC-9C3C-8D5B82E063F6}"/>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8" name="Imagen 7" descr="Forma, Rectángulo&#10;&#10;Descripción generada automáticamente">
            <a:extLst>
              <a:ext uri="{FF2B5EF4-FFF2-40B4-BE49-F238E27FC236}">
                <a16:creationId xmlns:a16="http://schemas.microsoft.com/office/drawing/2014/main" id="{B3C9F661-28D8-45CD-9DE4-D3089BBEB8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81012" y="457201"/>
            <a:ext cx="355600" cy="1600200"/>
          </a:xfrm>
          <a:prstGeom prst="rect">
            <a:avLst/>
          </a:prstGeom>
        </p:spPr>
      </p:pic>
    </p:spTree>
    <p:extLst>
      <p:ext uri="{BB962C8B-B14F-4D97-AF65-F5344CB8AC3E}">
        <p14:creationId xmlns:p14="http://schemas.microsoft.com/office/powerpoint/2010/main" val="308485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ABD46D-C6DF-4F43-BE7E-2C9AD263772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B7E12079-BB9F-47CD-8B37-37CC3AAE0C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BC74B778-66B2-4867-B888-102E1DD39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E7ECAE8-B3D5-4FD2-91BF-B38AFEC91898}"/>
              </a:ext>
            </a:extLst>
          </p:cNvPr>
          <p:cNvSpPr>
            <a:spLocks noGrp="1"/>
          </p:cNvSpPr>
          <p:nvPr>
            <p:ph type="dt" sz="half" idx="10"/>
          </p:nvPr>
        </p:nvSpPr>
        <p:spPr/>
        <p:txBody>
          <a:bodyPr/>
          <a:lstStyle/>
          <a:p>
            <a:fld id="{287F129E-E1C1-4D05-A473-986DEC6AB03D}" type="datetimeFigureOut">
              <a:rPr lang="es-CL" smtClean="0"/>
              <a:t>11-08-2024</a:t>
            </a:fld>
            <a:endParaRPr lang="es-CL"/>
          </a:p>
        </p:txBody>
      </p:sp>
      <p:sp>
        <p:nvSpPr>
          <p:cNvPr id="6" name="Marcador de pie de página 5">
            <a:extLst>
              <a:ext uri="{FF2B5EF4-FFF2-40B4-BE49-F238E27FC236}">
                <a16:creationId xmlns:a16="http://schemas.microsoft.com/office/drawing/2014/main" id="{FB04367C-216D-4B70-A109-FADDD919FA3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7AB30D7-D286-47E9-B551-37C7FAEB255C}"/>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8" name="Imagen 7" descr="Forma, Rectángulo&#10;&#10;Descripción generada automáticamente">
            <a:extLst>
              <a:ext uri="{FF2B5EF4-FFF2-40B4-BE49-F238E27FC236}">
                <a16:creationId xmlns:a16="http://schemas.microsoft.com/office/drawing/2014/main" id="{6AD9A3B9-0DB3-4EAD-B5F0-BAA0BF75E9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81012" y="457201"/>
            <a:ext cx="355600" cy="1600200"/>
          </a:xfrm>
          <a:prstGeom prst="rect">
            <a:avLst/>
          </a:prstGeom>
        </p:spPr>
      </p:pic>
    </p:spTree>
    <p:extLst>
      <p:ext uri="{BB962C8B-B14F-4D97-AF65-F5344CB8AC3E}">
        <p14:creationId xmlns:p14="http://schemas.microsoft.com/office/powerpoint/2010/main" val="1546530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96876A-6020-4218-99C5-FE58DE35B5E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2B981F9-EE09-4DE7-902F-A441E71A306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E99A28F-C6FC-4987-9938-647D855413D8}"/>
              </a:ext>
            </a:extLst>
          </p:cNvPr>
          <p:cNvSpPr>
            <a:spLocks noGrp="1"/>
          </p:cNvSpPr>
          <p:nvPr>
            <p:ph type="dt" sz="half" idx="10"/>
          </p:nvPr>
        </p:nvSpPr>
        <p:spPr/>
        <p:txBody>
          <a:bodyPr/>
          <a:lstStyle/>
          <a:p>
            <a:fld id="{287F129E-E1C1-4D05-A473-986DEC6AB03D}" type="datetimeFigureOut">
              <a:rPr lang="es-CL" smtClean="0"/>
              <a:t>11-08-2024</a:t>
            </a:fld>
            <a:endParaRPr lang="es-CL"/>
          </a:p>
        </p:txBody>
      </p:sp>
      <p:sp>
        <p:nvSpPr>
          <p:cNvPr id="5" name="Marcador de pie de página 4">
            <a:extLst>
              <a:ext uri="{FF2B5EF4-FFF2-40B4-BE49-F238E27FC236}">
                <a16:creationId xmlns:a16="http://schemas.microsoft.com/office/drawing/2014/main" id="{8BC11BD1-D3B9-41F7-8F8F-6F38F6326AB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92149A1-A68C-4095-B165-04C59B696820}"/>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66072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solidFill>
          <a:srgbClr val="006B9E"/>
        </a:solid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3DCE5B5-EE92-4AF5-B556-AB0D388FD50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D087B53-C828-4C66-B043-69E6F2050BB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A1D2E8B-7817-4174-BE3A-C42BA1C99D95}"/>
              </a:ext>
            </a:extLst>
          </p:cNvPr>
          <p:cNvSpPr>
            <a:spLocks noGrp="1"/>
          </p:cNvSpPr>
          <p:nvPr>
            <p:ph type="dt" sz="half" idx="10"/>
          </p:nvPr>
        </p:nvSpPr>
        <p:spPr/>
        <p:txBody>
          <a:bodyPr/>
          <a:lstStyle/>
          <a:p>
            <a:fld id="{287F129E-E1C1-4D05-A473-986DEC6AB03D}" type="datetimeFigureOut">
              <a:rPr lang="es-CL" smtClean="0"/>
              <a:t>11-08-2024</a:t>
            </a:fld>
            <a:endParaRPr lang="es-CL"/>
          </a:p>
        </p:txBody>
      </p:sp>
      <p:sp>
        <p:nvSpPr>
          <p:cNvPr id="5" name="Marcador de pie de página 4">
            <a:extLst>
              <a:ext uri="{FF2B5EF4-FFF2-40B4-BE49-F238E27FC236}">
                <a16:creationId xmlns:a16="http://schemas.microsoft.com/office/drawing/2014/main" id="{593F9D51-47D6-496A-A832-0668F212413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121ECF9-31DD-4908-801D-3D4D2CFE4D95}"/>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1160618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Final">
    <p:bg>
      <p:bgPr>
        <a:solidFill>
          <a:srgbClr val="006B9E"/>
        </a:solidFill>
        <a:effectLst/>
      </p:bgPr>
    </p:bg>
    <p:spTree>
      <p:nvGrpSpPr>
        <p:cNvPr id="1" name=""/>
        <p:cNvGrpSpPr/>
        <p:nvPr/>
      </p:nvGrpSpPr>
      <p:grpSpPr>
        <a:xfrm>
          <a:off x="0" y="0"/>
          <a:ext cx="0" cy="0"/>
          <a:chOff x="0" y="0"/>
          <a:chExt cx="0" cy="0"/>
        </a:xfrm>
      </p:grpSpPr>
      <p:pic>
        <p:nvPicPr>
          <p:cNvPr id="5" name="Imagen 4" descr="usm-logo.png">
            <a:extLst>
              <a:ext uri="{FF2B5EF4-FFF2-40B4-BE49-F238E27FC236}">
                <a16:creationId xmlns:a16="http://schemas.microsoft.com/office/drawing/2014/main" id="{60E3EAAA-DBBA-4315-8C0F-EBDAC0CEFA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5017" y="2803406"/>
            <a:ext cx="2581966" cy="1251187"/>
          </a:xfrm>
          <a:prstGeom prst="rect">
            <a:avLst/>
          </a:prstGeom>
        </p:spPr>
      </p:pic>
    </p:spTree>
    <p:extLst>
      <p:ext uri="{BB962C8B-B14F-4D97-AF65-F5344CB8AC3E}">
        <p14:creationId xmlns:p14="http://schemas.microsoft.com/office/powerpoint/2010/main" val="1114728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Animado">
    <p:bg>
      <p:bgPr>
        <a:solidFill>
          <a:srgbClr val="006B9E"/>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p>
            <a:fld id="{287F129E-E1C1-4D05-A473-986DEC6AB03D}" type="datetimeFigureOut">
              <a:rPr lang="es-CL" smtClean="0"/>
              <a:t>11-08-2024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p>
            <a:fld id="{47E85D83-F8BD-467A-97BB-53D4C423F4DB}" type="slidenum">
              <a:rPr lang="es-CL" smtClean="0"/>
              <a:t>‹Nº›</a:t>
            </a:fld>
            <a:endParaRPr lang="es-CL"/>
          </a:p>
        </p:txBody>
      </p:sp>
      <p:pic>
        <p:nvPicPr>
          <p:cNvPr id="5" name="in-institucional-franjas">
            <a:hlinkClick r:id="" action="ppaction://media"/>
            <a:extLst>
              <a:ext uri="{FF2B5EF4-FFF2-40B4-BE49-F238E27FC236}">
                <a16:creationId xmlns:a16="http://schemas.microsoft.com/office/drawing/2014/main" id="{5FA51E26-616E-4A7F-B3BB-0B553D3D3916}"/>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111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tx1"/>
        </a:solidFill>
        <a:effectLst/>
      </p:bgPr>
    </p:bg>
    <p:spTree>
      <p:nvGrpSpPr>
        <p:cNvPr id="1" name=""/>
        <p:cNvGrpSpPr/>
        <p:nvPr/>
      </p:nvGrpSpPr>
      <p:grpSpPr>
        <a:xfrm>
          <a:off x="0" y="0"/>
          <a:ext cx="0" cy="0"/>
          <a:chOff x="0" y="0"/>
          <a:chExt cx="0" cy="0"/>
        </a:xfrm>
      </p:grpSpPr>
      <p:pic>
        <p:nvPicPr>
          <p:cNvPr id="7" name="Imagen 6" descr="Captura de pantalla 2020-06-12 a la(s) 7.02.29 p. m..png">
            <a:extLst>
              <a:ext uri="{FF2B5EF4-FFF2-40B4-BE49-F238E27FC236}">
                <a16:creationId xmlns:a16="http://schemas.microsoft.com/office/drawing/2014/main" id="{84D80EF9-D662-4373-A6C2-BE5C20F320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2" name="Título 1">
            <a:extLst>
              <a:ext uri="{FF2B5EF4-FFF2-40B4-BE49-F238E27FC236}">
                <a16:creationId xmlns:a16="http://schemas.microsoft.com/office/drawing/2014/main" id="{ED255100-EAB7-4CF0-B28F-EC341D361EFC}"/>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
        <p:nvSpPr>
          <p:cNvPr id="3" name="Marcador de contenido 2">
            <a:extLst>
              <a:ext uri="{FF2B5EF4-FFF2-40B4-BE49-F238E27FC236}">
                <a16:creationId xmlns:a16="http://schemas.microsoft.com/office/drawing/2014/main" id="{0A8A3827-9AA4-498F-A73C-DD57E60D1F09}"/>
              </a:ext>
            </a:extLst>
          </p:cNvPr>
          <p:cNvSpPr>
            <a:spLocks noGrp="1"/>
          </p:cNvSpPr>
          <p:nvPr>
            <p:ph idx="1"/>
          </p:nvPr>
        </p:nvSpPr>
        <p:spPr>
          <a:xfrm>
            <a:off x="838200" y="1114425"/>
            <a:ext cx="10515600" cy="50625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4" name="Marcador de fecha 3">
            <a:extLst>
              <a:ext uri="{FF2B5EF4-FFF2-40B4-BE49-F238E27FC236}">
                <a16:creationId xmlns:a16="http://schemas.microsoft.com/office/drawing/2014/main" id="{230F6BEE-4733-45AB-AC7B-03D99457BB0A}"/>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11-08-2024</a:t>
            </a:fld>
            <a:endParaRPr lang="es-CL" dirty="0"/>
          </a:p>
        </p:txBody>
      </p:sp>
      <p:sp>
        <p:nvSpPr>
          <p:cNvPr id="5" name="Marcador de pie de página 4">
            <a:extLst>
              <a:ext uri="{FF2B5EF4-FFF2-40B4-BE49-F238E27FC236}">
                <a16:creationId xmlns:a16="http://schemas.microsoft.com/office/drawing/2014/main" id="{FACC3F83-CB9D-425D-B15F-57DD099B6AA1}"/>
              </a:ext>
            </a:extLst>
          </p:cNvPr>
          <p:cNvSpPr>
            <a:spLocks noGrp="1"/>
          </p:cNvSpPr>
          <p:nvPr>
            <p:ph type="ftr" sz="quarter" idx="11"/>
          </p:nvPr>
        </p:nvSpPr>
        <p:spPr/>
        <p:txBody>
          <a:bodyPr/>
          <a:lstStyle>
            <a:lvl1pPr>
              <a:defRPr>
                <a:solidFill>
                  <a:schemeClr val="accent1"/>
                </a:solidFill>
              </a:defRPr>
            </a:lvl1pPr>
          </a:lstStyle>
          <a:p>
            <a:endParaRPr lang="es-CL" dirty="0"/>
          </a:p>
        </p:txBody>
      </p:sp>
      <p:sp>
        <p:nvSpPr>
          <p:cNvPr id="6" name="Marcador de número de diapositiva 5">
            <a:extLst>
              <a:ext uri="{FF2B5EF4-FFF2-40B4-BE49-F238E27FC236}">
                <a16:creationId xmlns:a16="http://schemas.microsoft.com/office/drawing/2014/main" id="{76771901-8300-49D2-B726-D51C98A1AA22}"/>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dirty="0"/>
          </a:p>
        </p:txBody>
      </p:sp>
    </p:spTree>
    <p:extLst>
      <p:ext uri="{BB962C8B-B14F-4D97-AF65-F5344CB8AC3E}">
        <p14:creationId xmlns:p14="http://schemas.microsoft.com/office/powerpoint/2010/main" val="3210782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Animado">
    <p:bg>
      <p:bgPr>
        <a:solidFill>
          <a:schemeClr val="tx1"/>
        </a:solidFill>
        <a:effectLst/>
      </p:bgPr>
    </p:bg>
    <p:spTree>
      <p:nvGrpSpPr>
        <p:cNvPr id="1" name=""/>
        <p:cNvGrpSpPr/>
        <p:nvPr/>
      </p:nvGrpSpPr>
      <p:grpSpPr>
        <a:xfrm>
          <a:off x="0" y="0"/>
          <a:ext cx="0" cy="0"/>
          <a:chOff x="0" y="0"/>
          <a:chExt cx="0" cy="0"/>
        </a:xfrm>
      </p:grpSpPr>
      <p:pic>
        <p:nvPicPr>
          <p:cNvPr id="7" name="Imagen 6" descr="Captura de pantalla 2020-06-12 a la(s) 7.02.29 p. m..png">
            <a:extLst>
              <a:ext uri="{FF2B5EF4-FFF2-40B4-BE49-F238E27FC236}">
                <a16:creationId xmlns:a16="http://schemas.microsoft.com/office/drawing/2014/main" id="{84D80EF9-D662-4373-A6C2-BE5C20F320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5" t="3073"/>
          <a:stretch/>
        </p:blipFill>
        <p:spPr>
          <a:xfrm>
            <a:off x="0" y="477837"/>
            <a:ext cx="12191999" cy="521494"/>
          </a:xfrm>
          <a:prstGeom prst="rect">
            <a:avLst/>
          </a:prstGeom>
        </p:spPr>
      </p:pic>
      <p:sp>
        <p:nvSpPr>
          <p:cNvPr id="2" name="Título 1">
            <a:extLst>
              <a:ext uri="{FF2B5EF4-FFF2-40B4-BE49-F238E27FC236}">
                <a16:creationId xmlns:a16="http://schemas.microsoft.com/office/drawing/2014/main" id="{ED255100-EAB7-4CF0-B28F-EC341D361EFC}"/>
              </a:ext>
            </a:extLst>
          </p:cNvPr>
          <p:cNvSpPr>
            <a:spLocks noGrp="1"/>
          </p:cNvSpPr>
          <p:nvPr>
            <p:ph type="title"/>
          </p:nvPr>
        </p:nvSpPr>
        <p:spPr>
          <a:xfrm>
            <a:off x="200024" y="535384"/>
            <a:ext cx="9401175" cy="406400"/>
          </a:xfrm>
        </p:spPr>
        <p:txBody>
          <a:bodyPr>
            <a:normAutofit/>
          </a:bodyPr>
          <a:lstStyle>
            <a:lvl1pPr>
              <a:defRPr sz="1800"/>
            </a:lvl1pPr>
          </a:lstStyle>
          <a:p>
            <a:r>
              <a:rPr lang="es-ES" dirty="0"/>
              <a:t>Haga clic para modificar el estilo de título del patrón</a:t>
            </a:r>
            <a:endParaRPr lang="es-CL" dirty="0"/>
          </a:p>
        </p:txBody>
      </p:sp>
      <p:sp>
        <p:nvSpPr>
          <p:cNvPr id="3" name="Marcador de contenido 2">
            <a:extLst>
              <a:ext uri="{FF2B5EF4-FFF2-40B4-BE49-F238E27FC236}">
                <a16:creationId xmlns:a16="http://schemas.microsoft.com/office/drawing/2014/main" id="{0A8A3827-9AA4-498F-A73C-DD57E60D1F09}"/>
              </a:ext>
            </a:extLst>
          </p:cNvPr>
          <p:cNvSpPr>
            <a:spLocks noGrp="1"/>
          </p:cNvSpPr>
          <p:nvPr>
            <p:ph idx="1"/>
          </p:nvPr>
        </p:nvSpPr>
        <p:spPr>
          <a:xfrm>
            <a:off x="838200" y="1114425"/>
            <a:ext cx="10515600" cy="50625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4" name="Marcador de fecha 3">
            <a:extLst>
              <a:ext uri="{FF2B5EF4-FFF2-40B4-BE49-F238E27FC236}">
                <a16:creationId xmlns:a16="http://schemas.microsoft.com/office/drawing/2014/main" id="{230F6BEE-4733-45AB-AC7B-03D99457BB0A}"/>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11-08-2024</a:t>
            </a:fld>
            <a:endParaRPr lang="es-CL" dirty="0"/>
          </a:p>
        </p:txBody>
      </p:sp>
      <p:sp>
        <p:nvSpPr>
          <p:cNvPr id="5" name="Marcador de pie de página 4">
            <a:extLst>
              <a:ext uri="{FF2B5EF4-FFF2-40B4-BE49-F238E27FC236}">
                <a16:creationId xmlns:a16="http://schemas.microsoft.com/office/drawing/2014/main" id="{FACC3F83-CB9D-425D-B15F-57DD099B6AA1}"/>
              </a:ext>
            </a:extLst>
          </p:cNvPr>
          <p:cNvSpPr>
            <a:spLocks noGrp="1"/>
          </p:cNvSpPr>
          <p:nvPr>
            <p:ph type="ftr" sz="quarter" idx="11"/>
          </p:nvPr>
        </p:nvSpPr>
        <p:spPr/>
        <p:txBody>
          <a:bodyPr/>
          <a:lstStyle>
            <a:lvl1pPr>
              <a:defRPr>
                <a:solidFill>
                  <a:schemeClr val="accent1"/>
                </a:solidFill>
              </a:defRPr>
            </a:lvl1pPr>
          </a:lstStyle>
          <a:p>
            <a:endParaRPr lang="es-CL" dirty="0"/>
          </a:p>
        </p:txBody>
      </p:sp>
      <p:sp>
        <p:nvSpPr>
          <p:cNvPr id="6" name="Marcador de número de diapositiva 5">
            <a:extLst>
              <a:ext uri="{FF2B5EF4-FFF2-40B4-BE49-F238E27FC236}">
                <a16:creationId xmlns:a16="http://schemas.microsoft.com/office/drawing/2014/main" id="{76771901-8300-49D2-B726-D51C98A1AA22}"/>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dirty="0"/>
          </a:p>
        </p:txBody>
      </p:sp>
      <p:pic>
        <p:nvPicPr>
          <p:cNvPr id="9" name="Imagen 8" descr="Forma, Rectángulo&#10;&#10;Descripción generada automáticamente">
            <a:extLst>
              <a:ext uri="{FF2B5EF4-FFF2-40B4-BE49-F238E27FC236}">
                <a16:creationId xmlns:a16="http://schemas.microsoft.com/office/drawing/2014/main" id="{B6BF9BEC-5008-4A67-9C06-C3C5C69EA0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77837"/>
            <a:ext cx="173831" cy="521494"/>
          </a:xfrm>
          <a:prstGeom prst="rect">
            <a:avLst/>
          </a:prstGeom>
        </p:spPr>
      </p:pic>
    </p:spTree>
    <p:extLst>
      <p:ext uri="{BB962C8B-B14F-4D97-AF65-F5344CB8AC3E}">
        <p14:creationId xmlns:p14="http://schemas.microsoft.com/office/powerpoint/2010/main" val="23993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rgbClr val="006B9E"/>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D0F7F-F82E-4394-BC7E-FB0088FFDE0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34A1EA10-4536-48B4-9AE8-D26D50A74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CA765A3-4F99-443B-AE62-9C532CDA6616}"/>
              </a:ext>
            </a:extLst>
          </p:cNvPr>
          <p:cNvSpPr>
            <a:spLocks noGrp="1"/>
          </p:cNvSpPr>
          <p:nvPr>
            <p:ph type="dt" sz="half" idx="10"/>
          </p:nvPr>
        </p:nvSpPr>
        <p:spPr/>
        <p:txBody>
          <a:bodyPr/>
          <a:lstStyle/>
          <a:p>
            <a:endParaRPr lang="es-CL" dirty="0"/>
          </a:p>
        </p:txBody>
      </p:sp>
      <p:sp>
        <p:nvSpPr>
          <p:cNvPr id="5" name="Marcador de pie de página 4">
            <a:extLst>
              <a:ext uri="{FF2B5EF4-FFF2-40B4-BE49-F238E27FC236}">
                <a16:creationId xmlns:a16="http://schemas.microsoft.com/office/drawing/2014/main" id="{524FA7A0-6E9B-4CA0-B93F-77C058F2F599}"/>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E12A44FC-B3C3-4F86-94FE-9C2550CC43D6}"/>
              </a:ext>
            </a:extLst>
          </p:cNvPr>
          <p:cNvSpPr>
            <a:spLocks noGrp="1"/>
          </p:cNvSpPr>
          <p:nvPr>
            <p:ph type="sldNum" sz="quarter" idx="12"/>
          </p:nvPr>
        </p:nvSpPr>
        <p:spPr/>
        <p:txBody>
          <a:bodyPr/>
          <a:lstStyle/>
          <a:p>
            <a:fld id="{47E85D83-F8BD-467A-97BB-53D4C423F4DB}" type="slidenum">
              <a:rPr lang="es-CL" smtClean="0"/>
              <a:t>‹Nº›</a:t>
            </a:fld>
            <a:endParaRPr lang="es-CL" dirty="0"/>
          </a:p>
        </p:txBody>
      </p:sp>
      <p:pic>
        <p:nvPicPr>
          <p:cNvPr id="9" name="Imagen 8" descr="Forma, Rectángulo&#10;&#10;Descripción generada automáticamente">
            <a:extLst>
              <a:ext uri="{FF2B5EF4-FFF2-40B4-BE49-F238E27FC236}">
                <a16:creationId xmlns:a16="http://schemas.microsoft.com/office/drawing/2014/main" id="{BC08E8DA-34CF-4CEF-B640-218B92137A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a:stretch/>
        </p:blipFill>
        <p:spPr>
          <a:xfrm>
            <a:off x="476250" y="2867024"/>
            <a:ext cx="355600" cy="1695451"/>
          </a:xfrm>
          <a:prstGeom prst="rect">
            <a:avLst/>
          </a:prstGeom>
        </p:spPr>
      </p:pic>
      <p:pic>
        <p:nvPicPr>
          <p:cNvPr id="10" name="Imagen 9" descr="usm-logo.png">
            <a:extLst>
              <a:ext uri="{FF2B5EF4-FFF2-40B4-BE49-F238E27FC236}">
                <a16:creationId xmlns:a16="http://schemas.microsoft.com/office/drawing/2014/main" id="{BE345186-A41F-4C2A-BAD7-AD12C57C8A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5017" y="458551"/>
            <a:ext cx="2581966" cy="1251187"/>
          </a:xfrm>
          <a:prstGeom prst="rect">
            <a:avLst/>
          </a:prstGeom>
        </p:spPr>
      </p:pic>
    </p:spTree>
    <p:extLst>
      <p:ext uri="{BB962C8B-B14F-4D97-AF65-F5344CB8AC3E}">
        <p14:creationId xmlns:p14="http://schemas.microsoft.com/office/powerpoint/2010/main" val="986647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tx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390E8D2-AF32-4C74-90C9-CF66260B6BEB}"/>
              </a:ext>
            </a:extLst>
          </p:cNvPr>
          <p:cNvSpPr>
            <a:spLocks noGrp="1"/>
          </p:cNvSpPr>
          <p:nvPr>
            <p:ph sz="half" idx="1"/>
          </p:nvPr>
        </p:nvSpPr>
        <p:spPr>
          <a:xfrm>
            <a:off x="838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39E04981-906D-4D80-9738-37BE2E51F0B8}"/>
              </a:ext>
            </a:extLst>
          </p:cNvPr>
          <p:cNvSpPr>
            <a:spLocks noGrp="1"/>
          </p:cNvSpPr>
          <p:nvPr>
            <p:ph sz="half" idx="2"/>
          </p:nvPr>
        </p:nvSpPr>
        <p:spPr>
          <a:xfrm>
            <a:off x="6172200" y="1825625"/>
            <a:ext cx="5181600" cy="435133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CCFE34B9-AD56-4145-9084-EDDE966898F8}"/>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11-08-2024</a:t>
            </a:fld>
            <a:endParaRPr lang="es-CL"/>
          </a:p>
        </p:txBody>
      </p:sp>
      <p:sp>
        <p:nvSpPr>
          <p:cNvPr id="6" name="Marcador de pie de página 5">
            <a:extLst>
              <a:ext uri="{FF2B5EF4-FFF2-40B4-BE49-F238E27FC236}">
                <a16:creationId xmlns:a16="http://schemas.microsoft.com/office/drawing/2014/main" id="{D19888B1-2119-4606-8E2D-62FA9BA99005}"/>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7" name="Marcador de número de diapositiva 6">
            <a:extLst>
              <a:ext uri="{FF2B5EF4-FFF2-40B4-BE49-F238E27FC236}">
                <a16:creationId xmlns:a16="http://schemas.microsoft.com/office/drawing/2014/main" id="{D58A62CE-ECED-4E58-A0F5-45BB6B59697B}"/>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8" name="Imagen 7" descr="Captura de pantalla 2020-06-12 a la(s) 7.02.29 p. m..png">
            <a:extLst>
              <a:ext uri="{FF2B5EF4-FFF2-40B4-BE49-F238E27FC236}">
                <a16:creationId xmlns:a16="http://schemas.microsoft.com/office/drawing/2014/main" id="{57FB2F1A-1DA5-4B66-8DDA-9DC4C95667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9" name="Título 1">
            <a:extLst>
              <a:ext uri="{FF2B5EF4-FFF2-40B4-BE49-F238E27FC236}">
                <a16:creationId xmlns:a16="http://schemas.microsoft.com/office/drawing/2014/main" id="{80850DCB-F376-4567-B1B3-6F39488FADBE}"/>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5558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tx1"/>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5A467CC-725C-47C4-A26E-ED5991F11BE3}"/>
              </a:ext>
            </a:extLst>
          </p:cNvPr>
          <p:cNvSpPr>
            <a:spLocks noGrp="1"/>
          </p:cNvSpPr>
          <p:nvPr>
            <p:ph type="body" idx="1"/>
          </p:nvPr>
        </p:nvSpPr>
        <p:spPr>
          <a:xfrm>
            <a:off x="83978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9A0A29C-CD56-41C3-9F67-8E94D56FE5ED}"/>
              </a:ext>
            </a:extLst>
          </p:cNvPr>
          <p:cNvSpPr>
            <a:spLocks noGrp="1"/>
          </p:cNvSpPr>
          <p:nvPr>
            <p:ph sz="half" idx="2"/>
          </p:nvPr>
        </p:nvSpPr>
        <p:spPr>
          <a:xfrm>
            <a:off x="839788" y="2505075"/>
            <a:ext cx="5157787"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5" name="Marcador de texto 4">
            <a:extLst>
              <a:ext uri="{FF2B5EF4-FFF2-40B4-BE49-F238E27FC236}">
                <a16:creationId xmlns:a16="http://schemas.microsoft.com/office/drawing/2014/main" id="{37E9C794-4960-49F8-B92E-089EB7B90767}"/>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6" name="Marcador de contenido 5">
            <a:extLst>
              <a:ext uri="{FF2B5EF4-FFF2-40B4-BE49-F238E27FC236}">
                <a16:creationId xmlns:a16="http://schemas.microsoft.com/office/drawing/2014/main" id="{87F028F8-4068-407B-B1B9-9E9067EEC054}"/>
              </a:ext>
            </a:extLst>
          </p:cNvPr>
          <p:cNvSpPr>
            <a:spLocks noGrp="1"/>
          </p:cNvSpPr>
          <p:nvPr>
            <p:ph sz="quarter" idx="4"/>
          </p:nvPr>
        </p:nvSpPr>
        <p:spPr>
          <a:xfrm>
            <a:off x="6172200" y="2505075"/>
            <a:ext cx="5183188"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7" name="Marcador de fecha 6">
            <a:extLst>
              <a:ext uri="{FF2B5EF4-FFF2-40B4-BE49-F238E27FC236}">
                <a16:creationId xmlns:a16="http://schemas.microsoft.com/office/drawing/2014/main" id="{F356E417-B54C-4D2D-95D1-B804D0DC00BD}"/>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11-08-2024</a:t>
            </a:fld>
            <a:endParaRPr lang="es-CL"/>
          </a:p>
        </p:txBody>
      </p:sp>
      <p:sp>
        <p:nvSpPr>
          <p:cNvPr id="8" name="Marcador de pie de página 7">
            <a:extLst>
              <a:ext uri="{FF2B5EF4-FFF2-40B4-BE49-F238E27FC236}">
                <a16:creationId xmlns:a16="http://schemas.microsoft.com/office/drawing/2014/main" id="{327A53C4-7D1C-451E-B118-BB60881981DE}"/>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9" name="Marcador de número de diapositiva 8">
            <a:extLst>
              <a:ext uri="{FF2B5EF4-FFF2-40B4-BE49-F238E27FC236}">
                <a16:creationId xmlns:a16="http://schemas.microsoft.com/office/drawing/2014/main" id="{47434E68-53A9-4FC7-8BC6-A3EAFC31159B}"/>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10" name="Imagen 9" descr="Captura de pantalla 2020-06-12 a la(s) 7.02.29 p. m..png">
            <a:extLst>
              <a:ext uri="{FF2B5EF4-FFF2-40B4-BE49-F238E27FC236}">
                <a16:creationId xmlns:a16="http://schemas.microsoft.com/office/drawing/2014/main" id="{4919B460-5C65-4619-A7A9-C8BDA2C803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11" name="Título 1">
            <a:extLst>
              <a:ext uri="{FF2B5EF4-FFF2-40B4-BE49-F238E27FC236}">
                <a16:creationId xmlns:a16="http://schemas.microsoft.com/office/drawing/2014/main" id="{0AF31D28-0DC3-40BC-A9F5-461FD7A2F9AB}"/>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71456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tx1"/>
        </a:solid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40B0BD5A-B09D-4D6B-A0D4-AC5FBA9FB30D}"/>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11-08-2024</a:t>
            </a:fld>
            <a:endParaRPr lang="es-CL"/>
          </a:p>
        </p:txBody>
      </p:sp>
      <p:sp>
        <p:nvSpPr>
          <p:cNvPr id="4" name="Marcador de pie de página 3">
            <a:extLst>
              <a:ext uri="{FF2B5EF4-FFF2-40B4-BE49-F238E27FC236}">
                <a16:creationId xmlns:a16="http://schemas.microsoft.com/office/drawing/2014/main" id="{0413C468-14F8-40A2-9BD3-F3206FAE87D4}"/>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5" name="Marcador de número de diapositiva 4">
            <a:extLst>
              <a:ext uri="{FF2B5EF4-FFF2-40B4-BE49-F238E27FC236}">
                <a16:creationId xmlns:a16="http://schemas.microsoft.com/office/drawing/2014/main" id="{CC46401F-1E63-49F8-8417-93C1FDC452A9}"/>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pic>
        <p:nvPicPr>
          <p:cNvPr id="6" name="Imagen 5" descr="Captura de pantalla 2020-06-12 a la(s) 7.02.29 p. m..png">
            <a:extLst>
              <a:ext uri="{FF2B5EF4-FFF2-40B4-BE49-F238E27FC236}">
                <a16:creationId xmlns:a16="http://schemas.microsoft.com/office/drawing/2014/main" id="{C764E93F-C4F5-4105-A58E-3020AB7B88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8180"/>
            <a:ext cx="12192000" cy="538029"/>
          </a:xfrm>
          <a:prstGeom prst="rect">
            <a:avLst/>
          </a:prstGeom>
        </p:spPr>
      </p:pic>
      <p:sp>
        <p:nvSpPr>
          <p:cNvPr id="7" name="Título 1">
            <a:extLst>
              <a:ext uri="{FF2B5EF4-FFF2-40B4-BE49-F238E27FC236}">
                <a16:creationId xmlns:a16="http://schemas.microsoft.com/office/drawing/2014/main" id="{F20751B3-0C7E-4631-99F1-28E623FDEBF5}"/>
              </a:ext>
            </a:extLst>
          </p:cNvPr>
          <p:cNvSpPr>
            <a:spLocks noGrp="1"/>
          </p:cNvSpPr>
          <p:nvPr>
            <p:ph type="title"/>
          </p:nvPr>
        </p:nvSpPr>
        <p:spPr>
          <a:xfrm>
            <a:off x="323849" y="477837"/>
            <a:ext cx="9401175" cy="406400"/>
          </a:xfrm>
        </p:spPr>
        <p:txBody>
          <a:bodyPr>
            <a:normAutofit/>
          </a:bodyPr>
          <a:lstStyle>
            <a:lvl1pPr>
              <a:defRPr sz="18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3319842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oscuro">
    <p:bg>
      <p:bgPr>
        <a:solidFill>
          <a:srgbClr val="006B9E"/>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p>
            <a:fld id="{287F129E-E1C1-4D05-A473-986DEC6AB03D}" type="datetimeFigureOut">
              <a:rPr lang="es-CL" smtClean="0"/>
              <a:t>11-08-2024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p>
            <a:fld id="{47E85D83-F8BD-467A-97BB-53D4C423F4DB}" type="slidenum">
              <a:rPr lang="es-CL" smtClean="0"/>
              <a:t>‹Nº›</a:t>
            </a:fld>
            <a:endParaRPr lang="es-CL"/>
          </a:p>
        </p:txBody>
      </p:sp>
    </p:spTree>
    <p:extLst>
      <p:ext uri="{BB962C8B-B14F-4D97-AF65-F5344CB8AC3E}">
        <p14:creationId xmlns:p14="http://schemas.microsoft.com/office/powerpoint/2010/main" val="226228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tx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FDB5EF-235F-4C88-AF42-B877BE59D410}"/>
              </a:ext>
            </a:extLst>
          </p:cNvPr>
          <p:cNvSpPr>
            <a:spLocks noGrp="1"/>
          </p:cNvSpPr>
          <p:nvPr>
            <p:ph type="dt" sz="half" idx="10"/>
          </p:nvPr>
        </p:nvSpPr>
        <p:spPr/>
        <p:txBody>
          <a:bodyPr/>
          <a:lstStyle>
            <a:lvl1pPr>
              <a:defRPr>
                <a:solidFill>
                  <a:schemeClr val="accent1"/>
                </a:solidFill>
              </a:defRPr>
            </a:lvl1pPr>
          </a:lstStyle>
          <a:p>
            <a:fld id="{287F129E-E1C1-4D05-A473-986DEC6AB03D}" type="datetimeFigureOut">
              <a:rPr lang="es-CL" smtClean="0"/>
              <a:pPr/>
              <a:t>11-08-2024</a:t>
            </a:fld>
            <a:endParaRPr lang="es-CL"/>
          </a:p>
        </p:txBody>
      </p:sp>
      <p:sp>
        <p:nvSpPr>
          <p:cNvPr id="3" name="Marcador de pie de página 2">
            <a:extLst>
              <a:ext uri="{FF2B5EF4-FFF2-40B4-BE49-F238E27FC236}">
                <a16:creationId xmlns:a16="http://schemas.microsoft.com/office/drawing/2014/main" id="{80AED01C-3FCD-4BA3-B237-DEB43C50516D}"/>
              </a:ext>
            </a:extLst>
          </p:cNvPr>
          <p:cNvSpPr>
            <a:spLocks noGrp="1"/>
          </p:cNvSpPr>
          <p:nvPr>
            <p:ph type="ftr" sz="quarter" idx="11"/>
          </p:nvPr>
        </p:nvSpPr>
        <p:spPr/>
        <p:txBody>
          <a:bodyPr/>
          <a:lstStyle>
            <a:lvl1pPr>
              <a:defRPr>
                <a:solidFill>
                  <a:schemeClr val="accent1"/>
                </a:solidFill>
              </a:defRPr>
            </a:lvl1pPr>
          </a:lstStyle>
          <a:p>
            <a:endParaRPr lang="es-CL"/>
          </a:p>
        </p:txBody>
      </p:sp>
      <p:sp>
        <p:nvSpPr>
          <p:cNvPr id="4" name="Marcador de número de diapositiva 3">
            <a:extLst>
              <a:ext uri="{FF2B5EF4-FFF2-40B4-BE49-F238E27FC236}">
                <a16:creationId xmlns:a16="http://schemas.microsoft.com/office/drawing/2014/main" id="{AEECB8FF-FF9C-4284-A158-4D1515CF9319}"/>
              </a:ext>
            </a:extLst>
          </p:cNvPr>
          <p:cNvSpPr>
            <a:spLocks noGrp="1"/>
          </p:cNvSpPr>
          <p:nvPr>
            <p:ph type="sldNum" sz="quarter" idx="12"/>
          </p:nvPr>
        </p:nvSpPr>
        <p:spPr/>
        <p:txBody>
          <a:bodyPr/>
          <a:lstStyle>
            <a:lvl1pPr>
              <a:defRPr>
                <a:solidFill>
                  <a:schemeClr val="accent1"/>
                </a:solidFill>
              </a:defRPr>
            </a:lvl1pPr>
          </a:lstStyle>
          <a:p>
            <a:fld id="{47E85D83-F8BD-467A-97BB-53D4C423F4DB}" type="slidenum">
              <a:rPr lang="es-CL" smtClean="0"/>
              <a:pPr/>
              <a:t>‹Nº›</a:t>
            </a:fld>
            <a:endParaRPr lang="es-CL"/>
          </a:p>
        </p:txBody>
      </p:sp>
    </p:spTree>
    <p:extLst>
      <p:ext uri="{BB962C8B-B14F-4D97-AF65-F5344CB8AC3E}">
        <p14:creationId xmlns:p14="http://schemas.microsoft.com/office/powerpoint/2010/main" val="1226132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B9E"/>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73AF9A-EF93-41B1-ACE7-FC216E25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08E90CD-1A31-4184-A152-668FBE1D9F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8751B69-6BA9-4F41-8A8F-FA8ADF792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L" dirty="0"/>
          </a:p>
        </p:txBody>
      </p:sp>
      <p:sp>
        <p:nvSpPr>
          <p:cNvPr id="5" name="Marcador de pie de página 4">
            <a:extLst>
              <a:ext uri="{FF2B5EF4-FFF2-40B4-BE49-F238E27FC236}">
                <a16:creationId xmlns:a16="http://schemas.microsoft.com/office/drawing/2014/main" id="{13225FAA-008D-4589-802A-2E3FC43F3B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Marcador de número de diapositiva 5">
            <a:extLst>
              <a:ext uri="{FF2B5EF4-FFF2-40B4-BE49-F238E27FC236}">
                <a16:creationId xmlns:a16="http://schemas.microsoft.com/office/drawing/2014/main" id="{C3034372-C9CA-48FD-B49E-F5EC8C5E4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85D83-F8BD-467A-97BB-53D4C423F4DB}" type="slidenum">
              <a:rPr lang="es-CL" smtClean="0"/>
              <a:t>‹Nº›</a:t>
            </a:fld>
            <a:endParaRPr lang="es-CL"/>
          </a:p>
        </p:txBody>
      </p:sp>
    </p:spTree>
    <p:extLst>
      <p:ext uri="{BB962C8B-B14F-4D97-AF65-F5344CB8AC3E}">
        <p14:creationId xmlns:p14="http://schemas.microsoft.com/office/powerpoint/2010/main" val="10701158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 id="2147483662" r:id="rId14"/>
    <p:sldLayoutId id="214748366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4A305-70E6-4B4A-82C4-6E290A399988}"/>
              </a:ext>
            </a:extLst>
          </p:cNvPr>
          <p:cNvSpPr>
            <a:spLocks noGrp="1"/>
          </p:cNvSpPr>
          <p:nvPr>
            <p:ph type="ctrTitle"/>
          </p:nvPr>
        </p:nvSpPr>
        <p:spPr/>
        <p:txBody>
          <a:bodyPr>
            <a:normAutofit/>
          </a:bodyPr>
          <a:lstStyle/>
          <a:p>
            <a:r>
              <a:rPr lang="es-CL" sz="8000" dirty="0"/>
              <a:t>Sistemas Operativos.</a:t>
            </a:r>
            <a:endParaRPr lang="es-CL" dirty="0"/>
          </a:p>
        </p:txBody>
      </p:sp>
      <p:sp>
        <p:nvSpPr>
          <p:cNvPr id="3" name="Subtítulo 2">
            <a:extLst>
              <a:ext uri="{FF2B5EF4-FFF2-40B4-BE49-F238E27FC236}">
                <a16:creationId xmlns:a16="http://schemas.microsoft.com/office/drawing/2014/main" id="{2264E6BB-369D-47CF-B359-BEDF3616B301}"/>
              </a:ext>
            </a:extLst>
          </p:cNvPr>
          <p:cNvSpPr>
            <a:spLocks noGrp="1"/>
          </p:cNvSpPr>
          <p:nvPr>
            <p:ph type="subTitle" idx="1"/>
          </p:nvPr>
        </p:nvSpPr>
        <p:spPr/>
        <p:txBody>
          <a:bodyPr/>
          <a:lstStyle/>
          <a:p>
            <a:r>
              <a:rPr lang="es-ES" dirty="0"/>
              <a:t>UNIDAD 1: Introducción y Estructura de Sistemas Operativos</a:t>
            </a:r>
            <a:endParaRPr lang="es-CL" dirty="0"/>
          </a:p>
        </p:txBody>
      </p:sp>
    </p:spTree>
    <p:extLst>
      <p:ext uri="{BB962C8B-B14F-4D97-AF65-F5344CB8AC3E}">
        <p14:creationId xmlns:p14="http://schemas.microsoft.com/office/powerpoint/2010/main" val="3915582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78F92-C759-7D5A-9E08-5647FB957E25}"/>
              </a:ext>
            </a:extLst>
          </p:cNvPr>
          <p:cNvSpPr>
            <a:spLocks noGrp="1"/>
          </p:cNvSpPr>
          <p:nvPr>
            <p:ph type="title"/>
          </p:nvPr>
        </p:nvSpPr>
        <p:spPr>
          <a:xfrm>
            <a:off x="294685" y="442128"/>
            <a:ext cx="5314536" cy="420668"/>
          </a:xfrm>
        </p:spPr>
        <p:txBody>
          <a:bodyPr>
            <a:normAutofit/>
          </a:bodyPr>
          <a:lstStyle/>
          <a:p>
            <a:r>
              <a:rPr lang="es-CL" dirty="0"/>
              <a:t>¿Qué es un Sistema Operativo?</a:t>
            </a:r>
          </a:p>
        </p:txBody>
      </p:sp>
      <p:sp>
        <p:nvSpPr>
          <p:cNvPr id="5" name="Marcador de contenido 4">
            <a:extLst>
              <a:ext uri="{FF2B5EF4-FFF2-40B4-BE49-F238E27FC236}">
                <a16:creationId xmlns:a16="http://schemas.microsoft.com/office/drawing/2014/main" id="{CC907221-1C5F-FC58-EC3A-E81F1179DE40}"/>
              </a:ext>
            </a:extLst>
          </p:cNvPr>
          <p:cNvSpPr>
            <a:spLocks noGrp="1"/>
          </p:cNvSpPr>
          <p:nvPr>
            <p:ph idx="1"/>
          </p:nvPr>
        </p:nvSpPr>
        <p:spPr>
          <a:xfrm>
            <a:off x="294685" y="1499380"/>
            <a:ext cx="6455455" cy="4579764"/>
          </a:xfrm>
        </p:spPr>
        <p:txBody>
          <a:bodyPr anchor="t">
            <a:normAutofit/>
          </a:bodyPr>
          <a:lstStyle/>
          <a:p>
            <a:pPr marL="0" marR="0" lvl="0" indent="0" defTabSz="914400" rtl="0" eaLnBrk="1" fontAlgn="auto" latinLnBrk="0" hangingPunct="1">
              <a:spcBef>
                <a:spcPts val="0"/>
              </a:spcBef>
              <a:spcAft>
                <a:spcPts val="0"/>
              </a:spcAft>
              <a:buClrTx/>
              <a:buSzTx/>
              <a:buFontTx/>
              <a:buNone/>
              <a:tabLst/>
              <a:defRPr/>
            </a:pPr>
            <a:r>
              <a:rPr kumimoji="0" lang="es-ES" sz="2400" b="0" i="0" u="none" strike="noStrike" kern="1200" cap="none" spc="0" normalizeH="0" baseline="0" noProof="0" dirty="0">
                <a:ln>
                  <a:noFill/>
                </a:ln>
                <a:solidFill>
                  <a:schemeClr val="bg1">
                    <a:lumMod val="50000"/>
                  </a:schemeClr>
                </a:solidFill>
                <a:effectLst/>
                <a:uLnTx/>
                <a:uFillTx/>
                <a:latin typeface="Calibri"/>
                <a:ea typeface="ＭＳ Ｐゴシック"/>
                <a:cs typeface="+mn-cs"/>
              </a:rPr>
              <a:t>Cada sistema operativo de red considera la interoperabilidad de forma diferente y, por eso, resulta muy importante recordar nuestras propias necesidades de interoperabilidad cuando se evalúe cada sistema operativo de red.</a:t>
            </a:r>
          </a:p>
          <a:p>
            <a:pPr marL="0" marR="0" lvl="0" indent="0" defTabSz="914400" rtl="0" eaLnBrk="1" fontAlgn="auto" latinLnBrk="0" hangingPunct="1">
              <a:spcBef>
                <a:spcPts val="0"/>
              </a:spcBef>
              <a:spcAft>
                <a:spcPts val="0"/>
              </a:spcAft>
              <a:buClrTx/>
              <a:buSzTx/>
              <a:buFontTx/>
              <a:buNone/>
              <a:tabLst/>
              <a:defRPr/>
            </a:pPr>
            <a:endParaRPr kumimoji="0" lang="es-ES" sz="2400" b="0" i="0" u="none" strike="noStrike" kern="1200" cap="none" spc="0" normalizeH="0" baseline="0" noProof="0" dirty="0">
              <a:ln>
                <a:noFill/>
              </a:ln>
              <a:solidFill>
                <a:schemeClr val="bg1">
                  <a:lumMod val="50000"/>
                </a:schemeClr>
              </a:solidFill>
              <a:effectLst/>
              <a:uLnTx/>
              <a:uFillTx/>
              <a:latin typeface="Calibri"/>
              <a:ea typeface="+mn-ea"/>
              <a:cs typeface="+mn-cs"/>
            </a:endParaRPr>
          </a:p>
          <a:p>
            <a:pPr marL="0" marR="0" lvl="0" indent="0" defTabSz="914400" rtl="0" eaLnBrk="1" fontAlgn="auto" latinLnBrk="0" hangingPunct="1">
              <a:spcBef>
                <a:spcPts val="0"/>
              </a:spcBef>
              <a:spcAft>
                <a:spcPts val="0"/>
              </a:spcAft>
              <a:buClrTx/>
              <a:buSzTx/>
              <a:buFontTx/>
              <a:buNone/>
              <a:tabLst/>
              <a:defRPr/>
            </a:pPr>
            <a:r>
              <a:rPr kumimoji="0" lang="es-ES" sz="2400" b="0" i="0" u="none" strike="noStrike" kern="1200" cap="none" spc="0" normalizeH="0" baseline="0" noProof="0" dirty="0">
                <a:ln>
                  <a:noFill/>
                </a:ln>
                <a:solidFill>
                  <a:schemeClr val="bg1">
                    <a:lumMod val="50000"/>
                  </a:schemeClr>
                </a:solidFill>
                <a:effectLst/>
                <a:uLnTx/>
                <a:uFillTx/>
                <a:latin typeface="Calibri"/>
                <a:ea typeface="ＭＳ Ｐゴシック"/>
                <a:cs typeface="+mn-cs"/>
              </a:rPr>
              <a:t>La interoperabilidad basada en servidor es más sencilla de gestionar puesto que, al igual que otros servicios, se localiza de forma centralizada.</a:t>
            </a:r>
            <a:endParaRPr kumimoji="0" lang="es-ES" sz="2400" b="0" i="0" u="none" strike="noStrike" kern="1200" cap="none" spc="0" normalizeH="0" baseline="0" noProof="0" dirty="0">
              <a:ln>
                <a:noFill/>
              </a:ln>
              <a:solidFill>
                <a:schemeClr val="bg1">
                  <a:lumMod val="50000"/>
                </a:schemeClr>
              </a:solidFill>
              <a:effectLst/>
              <a:uLnTx/>
              <a:uFillTx/>
              <a:latin typeface="Calibri"/>
              <a:ea typeface="+mn-ea"/>
              <a:cs typeface="+mn-cs"/>
            </a:endParaRPr>
          </a:p>
          <a:p>
            <a:pPr marL="0" marR="0" lvl="0" indent="0" defTabSz="914400" rtl="0" eaLnBrk="1" fontAlgn="auto" latinLnBrk="0" hangingPunct="1">
              <a:spcBef>
                <a:spcPts val="0"/>
              </a:spcBef>
              <a:spcAft>
                <a:spcPts val="0"/>
              </a:spcAft>
              <a:buClrTx/>
              <a:buSzTx/>
              <a:buFontTx/>
              <a:buNone/>
              <a:tabLst/>
              <a:defRPr/>
            </a:pPr>
            <a:r>
              <a:rPr kumimoji="0" lang="es-ES" sz="2400" b="0" i="0" u="none" strike="noStrike" kern="1200" cap="none" spc="0" normalizeH="0" baseline="0" noProof="0" dirty="0">
                <a:ln>
                  <a:noFill/>
                </a:ln>
                <a:solidFill>
                  <a:schemeClr val="bg1">
                    <a:lumMod val="50000"/>
                  </a:schemeClr>
                </a:solidFill>
                <a:effectLst/>
                <a:uLnTx/>
                <a:uFillTx/>
                <a:latin typeface="Calibri"/>
                <a:ea typeface="ＭＳ Ｐゴシック"/>
                <a:cs typeface="+mn-cs"/>
              </a:rPr>
              <a:t>La interoperabilidad basada en cliente requiere la instalación y configuración en cada equipo. Esto implica que la interoperabilidad sea mucho más difícil de gestionar.</a:t>
            </a:r>
            <a:endParaRPr kumimoji="0" lang="es-ES" sz="2400" b="0" i="0" u="none" strike="noStrike" kern="1200" cap="none" spc="0" normalizeH="0" baseline="0" noProof="0" dirty="0">
              <a:ln>
                <a:noFill/>
              </a:ln>
              <a:solidFill>
                <a:schemeClr val="bg1">
                  <a:lumMod val="50000"/>
                </a:schemeClr>
              </a:solidFill>
              <a:effectLst/>
              <a:uLnTx/>
              <a:uFillTx/>
              <a:latin typeface="Calibri"/>
              <a:ea typeface="+mn-ea"/>
              <a:cs typeface="+mn-cs"/>
            </a:endParaRPr>
          </a:p>
          <a:p>
            <a:endParaRPr lang="es-CL" sz="1800" dirty="0"/>
          </a:p>
        </p:txBody>
      </p:sp>
      <p:sp>
        <p:nvSpPr>
          <p:cNvPr id="6151" name="Freeform: Shape 615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Microsoft: Linux se encuentra al final de su ciclo de vida - MuyLinux">
            <a:extLst>
              <a:ext uri="{FF2B5EF4-FFF2-40B4-BE49-F238E27FC236}">
                <a16:creationId xmlns:a16="http://schemas.microsoft.com/office/drawing/2014/main" id="{B371055F-A994-6618-C6DE-13D6FD502C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06" r="4367"/>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09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2FC497-28CF-98EC-DE1B-38DDE77F9170}"/>
              </a:ext>
            </a:extLst>
          </p:cNvPr>
          <p:cNvSpPr>
            <a:spLocks noGrp="1"/>
          </p:cNvSpPr>
          <p:nvPr>
            <p:ph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00"/>
                </a:solidFill>
                <a:effectLst/>
                <a:uLnTx/>
                <a:uFillTx/>
                <a:latin typeface="Calibri"/>
                <a:ea typeface="DejaVu Sans"/>
                <a:cs typeface="+mn-cs"/>
              </a:rPr>
              <a:t>Windows Server</a:t>
            </a:r>
            <a:r>
              <a:rPr kumimoji="0" lang="es-ES" sz="2000" b="0" i="0" u="none" strike="noStrike" kern="1200" cap="none" spc="0" normalizeH="0" baseline="0" noProof="0" dirty="0">
                <a:ln>
                  <a:noFill/>
                </a:ln>
                <a:solidFill>
                  <a:srgbClr val="000000"/>
                </a:solidFill>
                <a:effectLst/>
                <a:uLnTx/>
                <a:uFillTx/>
                <a:latin typeface="Calibri"/>
                <a:ea typeface="DejaVu Sans"/>
                <a:cs typeface="+mn-cs"/>
              </a:rPr>
              <a:t> es un SO diseñado para entorno de servidores que trabaja sobre un </a:t>
            </a: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modelo denominado dominio. Un dominio es una colección de equipos (clientes y servidores) que comparten una política de seguridad y una base de datos común. Cada dominio tiene un nombre único. Los servicios más habituales que nos proporcionan este tipo de SO para la gestión de la red son los siguientes:</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	Servicios de compartición de recursos.</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	Seguridad.</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	Servicios de impresión.</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	Servicios de red.</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	Interoperabilidad.	</a:t>
            </a:r>
            <a:endParaRPr lang="es-CL" dirty="0"/>
          </a:p>
        </p:txBody>
      </p:sp>
      <p:sp>
        <p:nvSpPr>
          <p:cNvPr id="5" name="Título 1">
            <a:extLst>
              <a:ext uri="{FF2B5EF4-FFF2-40B4-BE49-F238E27FC236}">
                <a16:creationId xmlns:a16="http://schemas.microsoft.com/office/drawing/2014/main" id="{BCC71A21-F3FD-03BF-6049-5E5F70D00F92}"/>
              </a:ext>
            </a:extLst>
          </p:cNvPr>
          <p:cNvSpPr>
            <a:spLocks noGrp="1"/>
          </p:cNvSpPr>
          <p:nvPr>
            <p:ph type="title"/>
          </p:nvPr>
        </p:nvSpPr>
        <p:spPr>
          <a:xfrm>
            <a:off x="323850" y="477838"/>
            <a:ext cx="9401175" cy="406400"/>
          </a:xfrm>
        </p:spPr>
        <p:txBody>
          <a:bodyPr/>
          <a:lstStyle/>
          <a:p>
            <a:r>
              <a:rPr lang="es-CL" dirty="0"/>
              <a:t>¿Qué es un Sistema Operativo?</a:t>
            </a:r>
          </a:p>
        </p:txBody>
      </p:sp>
      <p:pic>
        <p:nvPicPr>
          <p:cNvPr id="7176" name="Picture 8" descr="Windows Server &amp; CALs">
            <a:extLst>
              <a:ext uri="{FF2B5EF4-FFF2-40B4-BE49-F238E27FC236}">
                <a16:creationId xmlns:a16="http://schemas.microsoft.com/office/drawing/2014/main" id="{345903CB-17CB-B0E8-A9A8-63B17B7E6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012" y="3063358"/>
            <a:ext cx="6785987" cy="358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77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2FC497-28CF-98EC-DE1B-38DDE77F9170}"/>
              </a:ext>
            </a:extLst>
          </p:cNvPr>
          <p:cNvSpPr>
            <a:spLocks noGrp="1"/>
          </p:cNvSpPr>
          <p:nvPr>
            <p:ph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400" b="1" i="0" u="none" strike="noStrike" kern="1200" cap="none" spc="0" normalizeH="0" baseline="0" noProof="0" dirty="0">
                <a:ln>
                  <a:noFill/>
                </a:ln>
                <a:solidFill>
                  <a:srgbClr val="000000"/>
                </a:solidFill>
                <a:effectLst/>
                <a:uLnTx/>
                <a:uFillTx/>
                <a:latin typeface="Calibri"/>
                <a:ea typeface="ＭＳ Ｐゴシック"/>
                <a:cs typeface="+mn-cs"/>
              </a:rPr>
              <a:t>UNIX/Linux</a:t>
            </a:r>
            <a:r>
              <a:rPr kumimoji="0" lang="es-CL" sz="2400" b="0" i="0" u="none" strike="noStrike" kern="1200" cap="none" spc="0" normalizeH="0" baseline="0" noProof="0" dirty="0">
                <a:ln>
                  <a:noFill/>
                </a:ln>
                <a:solidFill>
                  <a:srgbClr val="000000"/>
                </a:solidFill>
                <a:effectLst/>
                <a:uLnTx/>
                <a:uFillTx/>
                <a:latin typeface="Calibri"/>
                <a:ea typeface="ＭＳ Ｐゴシック"/>
                <a:cs typeface="+mn-cs"/>
              </a:rPr>
              <a:t> es un sistema operativo de propósito general, multiusuario y multitarea.	</a:t>
            </a:r>
            <a:endParaRPr kumimoji="0" lang="es-CL"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400" b="0" i="0" u="none" strike="noStrike" kern="1200" cap="none" spc="0" normalizeH="0" baseline="0" noProof="0" dirty="0">
                <a:ln>
                  <a:noFill/>
                </a:ln>
                <a:solidFill>
                  <a:srgbClr val="000000"/>
                </a:solidFill>
                <a:effectLst/>
                <a:uLnTx/>
                <a:uFillTx/>
                <a:latin typeface="Calibri"/>
                <a:ea typeface="ＭＳ Ｐゴシック"/>
                <a:cs typeface="+mn-cs"/>
              </a:rPr>
              <a:t>Las versiones  más conocidas de estos SO son:</a:t>
            </a:r>
            <a:endParaRPr kumimoji="0" lang="es-CL"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400" b="0" i="0" u="none" strike="noStrike" kern="1200" cap="none" spc="0" normalizeH="0" baseline="0" noProof="0" dirty="0">
                <a:ln>
                  <a:noFill/>
                </a:ln>
                <a:solidFill>
                  <a:srgbClr val="000000"/>
                </a:solidFill>
                <a:effectLst/>
                <a:uLnTx/>
                <a:uFillTx/>
                <a:latin typeface="Calibri"/>
                <a:ea typeface="ＭＳ Ｐゴシック"/>
                <a:cs typeface="+mn-cs"/>
              </a:rPr>
              <a:t>- Linux: Red </a:t>
            </a:r>
            <a:r>
              <a:rPr kumimoji="0" lang="es-CL" sz="2400" b="0" i="0" u="none" strike="noStrike" kern="1200" cap="none" spc="0" normalizeH="0" baseline="0" noProof="0" dirty="0" err="1">
                <a:ln>
                  <a:noFill/>
                </a:ln>
                <a:solidFill>
                  <a:srgbClr val="000000"/>
                </a:solidFill>
                <a:effectLst/>
                <a:uLnTx/>
                <a:uFillTx/>
                <a:latin typeface="Calibri"/>
                <a:ea typeface="ＭＳ Ｐゴシック"/>
                <a:cs typeface="+mn-cs"/>
              </a:rPr>
              <a:t>Hat</a:t>
            </a:r>
            <a:r>
              <a:rPr kumimoji="0" lang="es-CL" sz="2400" b="0" i="0" u="none" strike="noStrike" kern="1200" cap="none" spc="0" normalizeH="0" baseline="0" noProof="0" dirty="0">
                <a:ln>
                  <a:noFill/>
                </a:ln>
                <a:solidFill>
                  <a:srgbClr val="000000"/>
                </a:solidFill>
                <a:effectLst/>
                <a:uLnTx/>
                <a:uFillTx/>
                <a:latin typeface="Calibri"/>
                <a:ea typeface="ＭＳ Ｐゴシック"/>
                <a:cs typeface="+mn-cs"/>
              </a:rPr>
              <a:t>, </a:t>
            </a:r>
            <a:r>
              <a:rPr kumimoji="0" lang="es-CL" sz="2400" b="0" i="0" u="none" strike="noStrike" kern="1200" cap="none" spc="0" normalizeH="0" baseline="0" noProof="0" dirty="0" err="1">
                <a:ln>
                  <a:noFill/>
                </a:ln>
                <a:solidFill>
                  <a:srgbClr val="000000"/>
                </a:solidFill>
                <a:effectLst/>
                <a:uLnTx/>
                <a:uFillTx/>
                <a:latin typeface="Calibri"/>
                <a:ea typeface="ＭＳ Ｐゴシック"/>
                <a:cs typeface="+mn-cs"/>
              </a:rPr>
              <a:t>Centos</a:t>
            </a:r>
            <a:r>
              <a:rPr kumimoji="0" lang="es-CL" sz="2400" b="0" i="0" u="none" strike="noStrike" kern="1200" cap="none" spc="0" normalizeH="0" baseline="0" noProof="0" dirty="0">
                <a:ln>
                  <a:noFill/>
                </a:ln>
                <a:solidFill>
                  <a:srgbClr val="000000"/>
                </a:solidFill>
                <a:effectLst/>
                <a:uLnTx/>
                <a:uFillTx/>
                <a:latin typeface="Calibri"/>
                <a:ea typeface="ＭＳ Ｐゴシック"/>
                <a:cs typeface="+mn-cs"/>
              </a:rPr>
              <a:t>, Debian, </a:t>
            </a:r>
            <a:r>
              <a:rPr kumimoji="0" lang="es-CL" sz="2400" b="0" i="0" u="none" strike="noStrike" kern="1200" cap="none" spc="0" normalizeH="0" baseline="0" noProof="0" dirty="0" err="1">
                <a:ln>
                  <a:noFill/>
                </a:ln>
                <a:solidFill>
                  <a:srgbClr val="000000"/>
                </a:solidFill>
                <a:effectLst/>
                <a:uLnTx/>
                <a:uFillTx/>
                <a:latin typeface="Calibri"/>
                <a:ea typeface="ＭＳ Ｐゴシック"/>
                <a:cs typeface="+mn-cs"/>
              </a:rPr>
              <a:t>Suse</a:t>
            </a:r>
            <a:r>
              <a:rPr kumimoji="0" lang="es-CL" sz="2400" b="0" i="0" u="none" strike="noStrike" kern="1200" cap="none" spc="0" normalizeH="0" baseline="0" noProof="0" dirty="0">
                <a:ln>
                  <a:noFill/>
                </a:ln>
                <a:solidFill>
                  <a:srgbClr val="000000"/>
                </a:solidFill>
                <a:effectLst/>
                <a:uLnTx/>
                <a:uFillTx/>
                <a:latin typeface="Calibri"/>
                <a:ea typeface="ＭＳ Ｐゴシック"/>
                <a:cs typeface="+mn-cs"/>
              </a:rPr>
              <a:t>, Ubuntu.</a:t>
            </a:r>
            <a:endParaRPr kumimoji="0" lang="es-CL"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400" b="0" i="0" u="none" strike="noStrike" kern="1200" cap="none" spc="0" normalizeH="0" baseline="0" noProof="0" dirty="0">
                <a:ln>
                  <a:noFill/>
                </a:ln>
                <a:solidFill>
                  <a:srgbClr val="000000"/>
                </a:solidFill>
                <a:effectLst/>
                <a:uLnTx/>
                <a:uFillTx/>
                <a:latin typeface="Calibri"/>
                <a:ea typeface="ＭＳ Ｐゴシック"/>
                <a:cs typeface="+mn-cs"/>
              </a:rPr>
              <a:t>- UNIX: Solaris de </a:t>
            </a:r>
            <a:r>
              <a:rPr kumimoji="0" lang="es-CL" sz="2400" b="0" i="0" u="none" strike="noStrike" kern="1200" cap="none" spc="0" normalizeH="0" baseline="0" noProof="0" dirty="0" err="1">
                <a:ln>
                  <a:noFill/>
                </a:ln>
                <a:solidFill>
                  <a:srgbClr val="000000"/>
                </a:solidFill>
                <a:effectLst/>
                <a:uLnTx/>
                <a:uFillTx/>
                <a:latin typeface="Calibri"/>
                <a:ea typeface="ＭＳ Ｐゴシック"/>
                <a:cs typeface="+mn-cs"/>
              </a:rPr>
              <a:t>Sun</a:t>
            </a:r>
            <a:r>
              <a:rPr kumimoji="0" lang="es-CL" sz="2400" b="0" i="0" u="none" strike="noStrike" kern="1200" cap="none" spc="0" normalizeH="0" baseline="0" noProof="0" dirty="0">
                <a:ln>
                  <a:noFill/>
                </a:ln>
                <a:solidFill>
                  <a:srgbClr val="000000"/>
                </a:solidFill>
                <a:effectLst/>
                <a:uLnTx/>
                <a:uFillTx/>
                <a:latin typeface="Calibri"/>
                <a:ea typeface="ＭＳ Ｐゴシック"/>
                <a:cs typeface="+mn-cs"/>
              </a:rPr>
              <a:t> </a:t>
            </a:r>
            <a:r>
              <a:rPr kumimoji="0" lang="es-CL" sz="2400" b="0" i="0" u="none" strike="noStrike" kern="1200" cap="none" spc="0" normalizeH="0" baseline="0" noProof="0" dirty="0" err="1">
                <a:ln>
                  <a:noFill/>
                </a:ln>
                <a:solidFill>
                  <a:srgbClr val="000000"/>
                </a:solidFill>
                <a:effectLst/>
                <a:uLnTx/>
                <a:uFillTx/>
                <a:latin typeface="Calibri"/>
                <a:ea typeface="ＭＳ Ｐゴシック"/>
                <a:cs typeface="+mn-cs"/>
              </a:rPr>
              <a:t>Microsystem</a:t>
            </a:r>
            <a:r>
              <a:rPr kumimoji="0" lang="es-CL" sz="2400" b="0" i="0" u="none" strike="noStrike" kern="1200" cap="none" spc="0" normalizeH="0" baseline="0" noProof="0" dirty="0">
                <a:ln>
                  <a:noFill/>
                </a:ln>
                <a:solidFill>
                  <a:srgbClr val="000000"/>
                </a:solidFill>
                <a:effectLst/>
                <a:uLnTx/>
                <a:uFillTx/>
                <a:latin typeface="Calibri"/>
                <a:ea typeface="ＭＳ Ｐゴシック"/>
                <a:cs typeface="+mn-cs"/>
              </a:rPr>
              <a:t>, FreeBSD,  OpenBSD, NetBSD.</a:t>
            </a:r>
            <a:endParaRPr kumimoji="0" lang="es-CL" sz="2400" b="0" i="0" u="none" strike="noStrike" kern="1200" cap="none" spc="0" normalizeH="0" baseline="0" noProof="0" dirty="0">
              <a:ln>
                <a:noFill/>
              </a:ln>
              <a:solidFill>
                <a:prstClr val="black"/>
              </a:solidFill>
              <a:effectLst/>
              <a:uLnTx/>
              <a:uFillTx/>
              <a:latin typeface="Calibri"/>
              <a:ea typeface="+mn-ea"/>
              <a:cs typeface="+mn-cs"/>
            </a:endParaRPr>
          </a:p>
          <a:p>
            <a:endParaRPr lang="es-CL" dirty="0"/>
          </a:p>
        </p:txBody>
      </p:sp>
      <p:sp>
        <p:nvSpPr>
          <p:cNvPr id="5" name="Título 1">
            <a:extLst>
              <a:ext uri="{FF2B5EF4-FFF2-40B4-BE49-F238E27FC236}">
                <a16:creationId xmlns:a16="http://schemas.microsoft.com/office/drawing/2014/main" id="{BCC71A21-F3FD-03BF-6049-5E5F70D00F92}"/>
              </a:ext>
            </a:extLst>
          </p:cNvPr>
          <p:cNvSpPr>
            <a:spLocks noGrp="1"/>
          </p:cNvSpPr>
          <p:nvPr>
            <p:ph type="title"/>
          </p:nvPr>
        </p:nvSpPr>
        <p:spPr>
          <a:xfrm>
            <a:off x="323850" y="477838"/>
            <a:ext cx="9401175" cy="406400"/>
          </a:xfrm>
        </p:spPr>
        <p:txBody>
          <a:bodyPr/>
          <a:lstStyle/>
          <a:p>
            <a:r>
              <a:rPr lang="es-CL" dirty="0"/>
              <a:t>¿Qué es un Sistema Operativo?</a:t>
            </a:r>
          </a:p>
        </p:txBody>
      </p:sp>
      <p:pic>
        <p:nvPicPr>
          <p:cNvPr id="8194" name="Picture 2" descr="Un paseo rápido por 100 distribuciones Gnu Linux">
            <a:extLst>
              <a:ext uri="{FF2B5EF4-FFF2-40B4-BE49-F238E27FC236}">
                <a16:creationId xmlns:a16="http://schemas.microsoft.com/office/drawing/2014/main" id="{30F6CB27-E2F8-B84E-F325-F69F8FC3C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114" y="3818375"/>
            <a:ext cx="3831771" cy="287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775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DE95A9-5542-40A5-70F1-0401BA68A6D2}"/>
              </a:ext>
            </a:extLst>
          </p:cNvPr>
          <p:cNvSpPr>
            <a:spLocks noGrp="1"/>
          </p:cNvSpPr>
          <p:nvPr>
            <p:ph type="title"/>
          </p:nvPr>
        </p:nvSpPr>
        <p:spPr/>
        <p:txBody>
          <a:bodyPr/>
          <a:lstStyle/>
          <a:p>
            <a:r>
              <a:rPr lang="es-CL" dirty="0"/>
              <a:t>¿Qué es un Sistema Operativo?</a:t>
            </a:r>
          </a:p>
        </p:txBody>
      </p:sp>
      <p:sp>
        <p:nvSpPr>
          <p:cNvPr id="3" name="Marcador de contenido 2">
            <a:extLst>
              <a:ext uri="{FF2B5EF4-FFF2-40B4-BE49-F238E27FC236}">
                <a16:creationId xmlns:a16="http://schemas.microsoft.com/office/drawing/2014/main" id="{B5A5D7A5-1566-0D80-8B33-F81C46A2A6E3}"/>
              </a:ext>
            </a:extLst>
          </p:cNvPr>
          <p:cNvSpPr>
            <a:spLocks noGrp="1"/>
          </p:cNvSpPr>
          <p:nvPr>
            <p:ph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srgbClr val="000000"/>
                </a:solidFill>
                <a:effectLst/>
                <a:uLnTx/>
                <a:uFillTx/>
                <a:latin typeface="Calibri"/>
                <a:ea typeface="ＭＳ Ｐゴシック"/>
                <a:cs typeface="+mn-cs"/>
              </a:rPr>
              <a:t>MacOS </a:t>
            </a:r>
            <a:r>
              <a:rPr kumimoji="0" lang="es-ES" sz="2800" i="0" u="none" strike="noStrike" kern="1200" cap="none" spc="0" normalizeH="0" baseline="0" noProof="0" dirty="0">
                <a:ln>
                  <a:noFill/>
                </a:ln>
                <a:solidFill>
                  <a:srgbClr val="000000"/>
                </a:solidFill>
                <a:effectLst/>
                <a:uLnTx/>
                <a:uFillTx/>
                <a:latin typeface="Calibri"/>
                <a:ea typeface="ＭＳ Ｐゴシック"/>
                <a:cs typeface="+mn-cs"/>
              </a:rPr>
              <a:t>Es el sistema operativo principal para la familia de computadoras Mac de Apple. Dentro del mercado de computadoras de escritorio, portátiles, hogareñas y mediante el uso de la web.</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i="0" u="none" strike="noStrike" kern="1200" cap="none" spc="0" normalizeH="0" baseline="0" noProof="0" dirty="0">
                <a:ln>
                  <a:noFill/>
                </a:ln>
                <a:solidFill>
                  <a:srgbClr val="000000"/>
                </a:solidFill>
                <a:effectLst/>
                <a:uLnTx/>
                <a:uFillTx/>
                <a:latin typeface="Calibri"/>
                <a:ea typeface="ＭＳ Ｐゴシック"/>
                <a:cs typeface="+mn-cs"/>
              </a:rPr>
              <a:t>MacOS ha sido por años el segundo sistema operativo de escritorio más utilizado, después de Microsoft Windows.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dirty="0">
              <a:solidFill>
                <a:srgbClr val="000000"/>
              </a:solidFill>
              <a:latin typeface="Calibri"/>
              <a:ea typeface="ＭＳ Ｐゴシック"/>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solidFill>
                  <a:srgbClr val="000000"/>
                </a:solidFill>
                <a:latin typeface="Calibri"/>
                <a:ea typeface="ＭＳ Ｐゴシック"/>
              </a:rPr>
              <a:t>macOS es la segunda serie importante de sistemas operativos Macintosh. El primero se llama coloquialmente el Mac OS "clásico", que se introdujo en 1984, y cuyo lanzamiento final fue Mac OS 9 en 1999.</a:t>
            </a:r>
            <a:endParaRPr lang="es-CL" dirty="0">
              <a:solidFill>
                <a:srgbClr val="000000"/>
              </a:solidFill>
              <a:latin typeface="Calibri"/>
              <a:ea typeface="ＭＳ Ｐゴシック"/>
            </a:endParaRPr>
          </a:p>
        </p:txBody>
      </p:sp>
    </p:spTree>
    <p:extLst>
      <p:ext uri="{BB962C8B-B14F-4D97-AF65-F5344CB8AC3E}">
        <p14:creationId xmlns:p14="http://schemas.microsoft.com/office/powerpoint/2010/main" val="4153605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6B90CA-4C3C-EF54-6D37-914AB990E3E2}"/>
              </a:ext>
            </a:extLst>
          </p:cNvPr>
          <p:cNvSpPr>
            <a:spLocks noGrp="1"/>
          </p:cNvSpPr>
          <p:nvPr>
            <p:ph type="title"/>
          </p:nvPr>
        </p:nvSpPr>
        <p:spPr/>
        <p:txBody>
          <a:bodyPr/>
          <a:lstStyle/>
          <a:p>
            <a:r>
              <a:rPr lang="es-CL" dirty="0"/>
              <a:t>¿Qué es un Sistema Operativo?</a:t>
            </a:r>
          </a:p>
        </p:txBody>
      </p:sp>
      <p:pic>
        <p:nvPicPr>
          <p:cNvPr id="5" name="Imagen 4">
            <a:extLst>
              <a:ext uri="{FF2B5EF4-FFF2-40B4-BE49-F238E27FC236}">
                <a16:creationId xmlns:a16="http://schemas.microsoft.com/office/drawing/2014/main" id="{105BAD4E-C379-EC55-A9A7-ACBF1837ABCF}"/>
              </a:ext>
            </a:extLst>
          </p:cNvPr>
          <p:cNvPicPr>
            <a:picLocks noChangeAspect="1"/>
          </p:cNvPicPr>
          <p:nvPr/>
        </p:nvPicPr>
        <p:blipFill>
          <a:blip r:embed="rId2"/>
          <a:stretch>
            <a:fillRect/>
          </a:stretch>
        </p:blipFill>
        <p:spPr>
          <a:xfrm>
            <a:off x="2008301" y="1123736"/>
            <a:ext cx="8175398" cy="5256427"/>
          </a:xfrm>
          <a:prstGeom prst="rect">
            <a:avLst/>
          </a:prstGeom>
        </p:spPr>
      </p:pic>
    </p:spTree>
    <p:extLst>
      <p:ext uri="{BB962C8B-B14F-4D97-AF65-F5344CB8AC3E}">
        <p14:creationId xmlns:p14="http://schemas.microsoft.com/office/powerpoint/2010/main" val="51541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DE95A9-5542-40A5-70F1-0401BA68A6D2}"/>
              </a:ext>
            </a:extLst>
          </p:cNvPr>
          <p:cNvSpPr>
            <a:spLocks noGrp="1"/>
          </p:cNvSpPr>
          <p:nvPr>
            <p:ph type="title"/>
          </p:nvPr>
        </p:nvSpPr>
        <p:spPr/>
        <p:txBody>
          <a:bodyPr/>
          <a:lstStyle/>
          <a:p>
            <a:r>
              <a:rPr lang="es-CL" dirty="0"/>
              <a:t>¿Qué es un Sistema Operativo?</a:t>
            </a:r>
          </a:p>
        </p:txBody>
      </p:sp>
      <p:sp>
        <p:nvSpPr>
          <p:cNvPr id="3" name="Marcador de contenido 2">
            <a:extLst>
              <a:ext uri="{FF2B5EF4-FFF2-40B4-BE49-F238E27FC236}">
                <a16:creationId xmlns:a16="http://schemas.microsoft.com/office/drawing/2014/main" id="{B5A5D7A5-1566-0D80-8B33-F81C46A2A6E3}"/>
              </a:ext>
            </a:extLst>
          </p:cNvPr>
          <p:cNvSpPr>
            <a:spLocks noGrp="1"/>
          </p:cNvSpPr>
          <p:nvPr>
            <p:ph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srgbClr val="000000"/>
                </a:solidFill>
                <a:effectLst/>
                <a:uLnTx/>
                <a:uFillTx/>
                <a:latin typeface="Calibri"/>
                <a:ea typeface="ＭＳ Ｐゴシック"/>
                <a:cs typeface="+mn-cs"/>
              </a:rPr>
              <a:t>Sistema operativo móvil </a:t>
            </a:r>
            <a:r>
              <a:rPr kumimoji="0" lang="es-ES" sz="2800" i="0" u="none" strike="noStrike" kern="1200" cap="none" spc="0" normalizeH="0" baseline="0" noProof="0" dirty="0">
                <a:ln>
                  <a:noFill/>
                </a:ln>
                <a:solidFill>
                  <a:srgbClr val="000000"/>
                </a:solidFill>
                <a:effectLst/>
                <a:uLnTx/>
                <a:uFillTx/>
                <a:latin typeface="Calibri"/>
                <a:ea typeface="ＭＳ Ｐゴシック"/>
                <a:cs typeface="+mn-cs"/>
              </a:rPr>
              <a:t>es un conjunto de programas que permite la abstracción de las peculiaridades específicas del teléfono móvil y, provee servicios a las aplicaciones móviles, que se ejecutan sobre él.</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dirty="0">
              <a:solidFill>
                <a:srgbClr val="000000"/>
              </a:solidFill>
              <a:latin typeface="Calibri"/>
              <a:ea typeface="ＭＳ Ｐゴシック"/>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solidFill>
                  <a:srgbClr val="000000"/>
                </a:solidFill>
                <a:latin typeface="Calibri"/>
                <a:ea typeface="ＭＳ Ｐゴシック"/>
              </a:rPr>
              <a:t>Los sistemas operativos móviles son mucho más simples y están más orientados a la conectividad inalámbrica, los formatos multimedia para móviles y las diferentes maneras de introducir información en ellos.</a:t>
            </a:r>
            <a:endParaRPr lang="es-CL" dirty="0">
              <a:solidFill>
                <a:srgbClr val="000000"/>
              </a:solidFill>
              <a:latin typeface="Calibri"/>
              <a:ea typeface="ＭＳ Ｐゴシック"/>
            </a:endParaRPr>
          </a:p>
        </p:txBody>
      </p:sp>
    </p:spTree>
    <p:extLst>
      <p:ext uri="{BB962C8B-B14F-4D97-AF65-F5344CB8AC3E}">
        <p14:creationId xmlns:p14="http://schemas.microsoft.com/office/powerpoint/2010/main" val="4253391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6B90CA-4C3C-EF54-6D37-914AB990E3E2}"/>
              </a:ext>
            </a:extLst>
          </p:cNvPr>
          <p:cNvSpPr>
            <a:spLocks noGrp="1"/>
          </p:cNvSpPr>
          <p:nvPr>
            <p:ph type="title"/>
          </p:nvPr>
        </p:nvSpPr>
        <p:spPr/>
        <p:txBody>
          <a:bodyPr/>
          <a:lstStyle/>
          <a:p>
            <a:r>
              <a:rPr lang="es-CL" dirty="0"/>
              <a:t>¿Qué es un Sistema Operativo?</a:t>
            </a:r>
          </a:p>
        </p:txBody>
      </p:sp>
      <p:pic>
        <p:nvPicPr>
          <p:cNvPr id="1026" name="Picture 2" descr="Mapa mundial de iOS y Android elaborado por Statista. (Foto: Statista)">
            <a:extLst>
              <a:ext uri="{FF2B5EF4-FFF2-40B4-BE49-F238E27FC236}">
                <a16:creationId xmlns:a16="http://schemas.microsoft.com/office/drawing/2014/main" id="{FCC01C3F-BA01-3683-1056-ADE8B6A62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3299" y="1037545"/>
            <a:ext cx="5536293" cy="554522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42346FCF-1F3A-2252-5A6F-1046053247B8}"/>
              </a:ext>
            </a:extLst>
          </p:cNvPr>
          <p:cNvSpPr txBox="1"/>
          <p:nvPr/>
        </p:nvSpPr>
        <p:spPr>
          <a:xfrm>
            <a:off x="225337" y="1356483"/>
            <a:ext cx="5427260" cy="3539430"/>
          </a:xfrm>
          <a:prstGeom prst="rect">
            <a:avLst/>
          </a:prstGeom>
          <a:noFill/>
        </p:spPr>
        <p:txBody>
          <a:bodyPr wrap="square">
            <a:spAutoFit/>
          </a:bodyPr>
          <a:lstStyle/>
          <a:p>
            <a:pPr algn="just"/>
            <a:r>
              <a:rPr lang="es-ES" sz="2800" dirty="0">
                <a:solidFill>
                  <a:schemeClr val="tx2">
                    <a:lumMod val="10000"/>
                  </a:schemeClr>
                </a:solidFill>
              </a:rPr>
              <a:t>La cantidad de usuarios que poseen al software de Google representa el 70,88%, una cifra que supera ampliamente al de Apple, que solo cuenta con el 28,42%, más abajo se encuentra el 0.7% para sistema como </a:t>
            </a:r>
            <a:r>
              <a:rPr lang="es-ES" sz="2800" dirty="0" err="1">
                <a:solidFill>
                  <a:schemeClr val="tx2">
                    <a:lumMod val="10000"/>
                  </a:schemeClr>
                </a:solidFill>
              </a:rPr>
              <a:t>KaiOS</a:t>
            </a:r>
            <a:r>
              <a:rPr lang="es-ES" sz="2800" dirty="0">
                <a:solidFill>
                  <a:schemeClr val="tx2">
                    <a:lumMod val="10000"/>
                  </a:schemeClr>
                </a:solidFill>
              </a:rPr>
              <a:t>, </a:t>
            </a:r>
            <a:r>
              <a:rPr lang="es-ES" sz="2800" dirty="0" err="1">
                <a:solidFill>
                  <a:schemeClr val="tx2">
                    <a:lumMod val="10000"/>
                  </a:schemeClr>
                </a:solidFill>
              </a:rPr>
              <a:t>HarmonyOS</a:t>
            </a:r>
            <a:r>
              <a:rPr lang="es-ES" sz="2800" dirty="0">
                <a:solidFill>
                  <a:schemeClr val="tx2">
                    <a:lumMod val="10000"/>
                  </a:schemeClr>
                </a:solidFill>
              </a:rPr>
              <a:t>, etc.</a:t>
            </a:r>
            <a:endParaRPr lang="es-CL" sz="2800" dirty="0">
              <a:solidFill>
                <a:schemeClr val="tx2">
                  <a:lumMod val="10000"/>
                </a:schemeClr>
              </a:solidFill>
            </a:endParaRPr>
          </a:p>
        </p:txBody>
      </p:sp>
    </p:spTree>
    <p:extLst>
      <p:ext uri="{BB962C8B-B14F-4D97-AF65-F5344CB8AC3E}">
        <p14:creationId xmlns:p14="http://schemas.microsoft.com/office/powerpoint/2010/main" val="523369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p:txBody>
          <a:bodyPr>
            <a:normAutofit/>
          </a:bodyPr>
          <a:lstStyle/>
          <a:p>
            <a:r>
              <a:rPr lang="es-CL" dirty="0"/>
              <a:t>Sistemas Operativos</a:t>
            </a:r>
          </a:p>
        </p:txBody>
      </p:sp>
      <p:sp>
        <p:nvSpPr>
          <p:cNvPr id="6" name="CuadroTexto 5">
            <a:extLst>
              <a:ext uri="{FF2B5EF4-FFF2-40B4-BE49-F238E27FC236}">
                <a16:creationId xmlns:a16="http://schemas.microsoft.com/office/drawing/2014/main" id="{91489AB6-1799-2AB0-338E-ABA2172F2451}"/>
              </a:ext>
            </a:extLst>
          </p:cNvPr>
          <p:cNvSpPr txBox="1"/>
          <p:nvPr/>
        </p:nvSpPr>
        <p:spPr>
          <a:xfrm>
            <a:off x="501978" y="1785562"/>
            <a:ext cx="6094428" cy="39703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altLang="es-CL" sz="2800" b="1" i="0" u="none" strike="noStrike" kern="0" cap="none" spc="0" normalizeH="0" baseline="0" noProof="0" dirty="0">
                <a:ln>
                  <a:noFill/>
                </a:ln>
                <a:solidFill>
                  <a:srgbClr val="000000"/>
                </a:solidFill>
                <a:effectLst/>
                <a:uLnTx/>
                <a:uFillTx/>
                <a:latin typeface="Arial"/>
                <a:cs typeface="Arial"/>
                <a:sym typeface="Arial"/>
              </a:rPr>
              <a:t>GNU/LINUX</a:t>
            </a:r>
            <a:r>
              <a:rPr kumimoji="0" lang="es-ES_tradnl" altLang="es-CL" sz="2800" b="0" i="0" u="none" strike="noStrike" kern="0" cap="none" spc="0" normalizeH="0" baseline="0" noProof="0" dirty="0">
                <a:ln>
                  <a:noFill/>
                </a:ln>
                <a:solidFill>
                  <a:srgbClr val="000000"/>
                </a:solidFill>
                <a:effectLst/>
                <a:uLnTx/>
                <a:uFillTx/>
                <a:latin typeface="Arial"/>
                <a:cs typeface="Arial"/>
                <a:sym typeface="Arial"/>
              </a:rPr>
              <a:t> es un sistema operativo que se distribuye bajo una licencia pública general </a:t>
            </a:r>
            <a:r>
              <a:rPr kumimoji="0" lang="es-ES_tradnl" altLang="es-CL" sz="2800" b="1" i="0" u="none" strike="noStrike" kern="0" cap="none" spc="0" normalizeH="0" baseline="0" noProof="0" dirty="0">
                <a:ln>
                  <a:noFill/>
                </a:ln>
                <a:solidFill>
                  <a:srgbClr val="000000"/>
                </a:solidFill>
                <a:effectLst/>
                <a:uLnTx/>
                <a:uFillTx/>
                <a:latin typeface="Arial"/>
                <a:cs typeface="Arial"/>
                <a:sym typeface="Arial"/>
              </a:rPr>
              <a:t>GNU</a:t>
            </a:r>
            <a:r>
              <a:rPr kumimoji="0" lang="es-ES_tradnl" altLang="es-CL" sz="28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altLang="es-CL" sz="2800" b="1" i="0" u="none" strike="noStrike" kern="0" cap="none" spc="0" normalizeH="0" baseline="0" noProof="0" dirty="0">
                <a:ln>
                  <a:noFill/>
                </a:ln>
                <a:solidFill>
                  <a:srgbClr val="000000"/>
                </a:solidFill>
                <a:effectLst/>
                <a:uLnTx/>
                <a:uFillTx/>
                <a:latin typeface="Arial"/>
                <a:cs typeface="Arial"/>
                <a:sym typeface="Arial"/>
              </a:rPr>
              <a:t>LINUX</a:t>
            </a:r>
            <a:r>
              <a:rPr kumimoji="0" lang="es-ES_tradnl" altLang="es-CL" sz="2800" b="0" i="0" u="none" strike="noStrike" kern="0" cap="none" spc="0" normalizeH="0" baseline="0" noProof="0" dirty="0">
                <a:ln>
                  <a:noFill/>
                </a:ln>
                <a:solidFill>
                  <a:srgbClr val="000000"/>
                </a:solidFill>
                <a:effectLst/>
                <a:uLnTx/>
                <a:uFillTx/>
                <a:latin typeface="Arial"/>
                <a:cs typeface="Arial"/>
                <a:sym typeface="Arial"/>
              </a:rPr>
              <a:t> es propiedad y creación de </a:t>
            </a:r>
            <a:r>
              <a:rPr kumimoji="0" lang="es-ES_tradnl" altLang="es-CL" sz="2800" b="1" i="0" u="none" strike="noStrike" kern="0" cap="none" spc="0" normalizeH="0" baseline="0" noProof="0" dirty="0">
                <a:ln>
                  <a:noFill/>
                </a:ln>
                <a:solidFill>
                  <a:srgbClr val="000000"/>
                </a:solidFill>
                <a:effectLst/>
                <a:uLnTx/>
                <a:uFillTx/>
                <a:latin typeface="Arial"/>
                <a:cs typeface="Arial"/>
                <a:sym typeface="Arial"/>
              </a:rPr>
              <a:t>Linus B. Torvalds</a:t>
            </a:r>
            <a:r>
              <a:rPr kumimoji="0" lang="es-ES_tradnl" altLang="es-CL" sz="2800" b="0" i="0" u="none" strike="noStrike" kern="0" cap="none" spc="0" normalizeH="0" baseline="0" noProof="0" dirty="0">
                <a:ln>
                  <a:noFill/>
                </a:ln>
                <a:solidFill>
                  <a:srgbClr val="000000"/>
                </a:solidFill>
                <a:effectLst/>
                <a:uLnTx/>
                <a:uFillTx/>
                <a:latin typeface="Arial"/>
                <a:cs typeface="Arial"/>
                <a:sym typeface="Arial"/>
              </a:rPr>
              <a:t> y muchas otras personas que han aportado software pero, “todo es libremente distribuible y gratis bajo los términos de la licencia pública de </a:t>
            </a:r>
            <a:r>
              <a:rPr kumimoji="0" lang="es-ES_tradnl" altLang="es-CL" sz="2800" b="1" i="0" u="none" strike="noStrike" kern="0" cap="none" spc="0" normalizeH="0" baseline="0" noProof="0" dirty="0">
                <a:ln>
                  <a:noFill/>
                </a:ln>
                <a:solidFill>
                  <a:srgbClr val="000000"/>
                </a:solidFill>
                <a:effectLst/>
                <a:uLnTx/>
                <a:uFillTx/>
                <a:latin typeface="Arial"/>
                <a:cs typeface="Arial"/>
                <a:sym typeface="Arial"/>
              </a:rPr>
              <a:t>GNU</a:t>
            </a:r>
            <a:r>
              <a:rPr kumimoji="0" lang="es-ES_tradnl" altLang="es-CL" sz="2800" b="0" i="0" u="none" strike="noStrike" kern="0" cap="none" spc="0" normalizeH="0" baseline="0" noProof="0" dirty="0">
                <a:ln>
                  <a:noFill/>
                </a:ln>
                <a:solidFill>
                  <a:srgbClr val="000000"/>
                </a:solidFill>
                <a:effectLst/>
                <a:uLnTx/>
                <a:uFillTx/>
                <a:latin typeface="Arial"/>
                <a:cs typeface="Arial"/>
                <a:sym typeface="Arial"/>
              </a:rPr>
              <a:t>”.</a:t>
            </a:r>
          </a:p>
        </p:txBody>
      </p:sp>
      <p:pic>
        <p:nvPicPr>
          <p:cNvPr id="1026" name="Picture 2" descr="Comandos útiles en servidores de Hosting Linux - INTERNET YA">
            <a:extLst>
              <a:ext uri="{FF2B5EF4-FFF2-40B4-BE49-F238E27FC236}">
                <a16:creationId xmlns:a16="http://schemas.microsoft.com/office/drawing/2014/main" id="{7A6FE58A-348B-3554-E201-EECBC4358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1785562"/>
            <a:ext cx="54768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51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p:txBody>
          <a:bodyPr>
            <a:normAutofit/>
          </a:bodyPr>
          <a:lstStyle/>
          <a:p>
            <a:r>
              <a:rPr lang="es-CL" dirty="0"/>
              <a:t>Sistemas Operativos</a:t>
            </a:r>
          </a:p>
        </p:txBody>
      </p:sp>
      <p:sp>
        <p:nvSpPr>
          <p:cNvPr id="4" name="CuadroTexto 3">
            <a:extLst>
              <a:ext uri="{FF2B5EF4-FFF2-40B4-BE49-F238E27FC236}">
                <a16:creationId xmlns:a16="http://schemas.microsoft.com/office/drawing/2014/main" id="{3B6B6E2D-B263-97F7-D92B-E3272AEDBFC0}"/>
              </a:ext>
            </a:extLst>
          </p:cNvPr>
          <p:cNvSpPr txBox="1"/>
          <p:nvPr/>
        </p:nvSpPr>
        <p:spPr>
          <a:xfrm>
            <a:off x="424206" y="1355865"/>
            <a:ext cx="11321592" cy="13849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altLang="es-CL" sz="2800" b="0" i="0" u="none" strike="noStrike" kern="0" cap="none" spc="0" normalizeH="0" baseline="0" noProof="0" dirty="0">
                <a:ln>
                  <a:noFill/>
                </a:ln>
                <a:solidFill>
                  <a:srgbClr val="000000"/>
                </a:solidFill>
                <a:effectLst/>
                <a:uLnTx/>
                <a:uFillTx/>
                <a:latin typeface="Arial"/>
                <a:cs typeface="Arial"/>
                <a:sym typeface="Arial"/>
              </a:rPr>
              <a:t>Las variantes de</a:t>
            </a:r>
            <a:r>
              <a:rPr kumimoji="0" lang="es-CL" altLang="es-CL" sz="2800" b="0" i="0" u="none" strike="noStrike" kern="0" cap="none" spc="0" normalizeH="0" baseline="0" noProof="0" dirty="0">
                <a:ln>
                  <a:noFill/>
                </a:ln>
                <a:solidFill>
                  <a:srgbClr val="000000"/>
                </a:solidFill>
                <a:effectLst/>
                <a:uLnTx/>
                <a:uFillTx/>
                <a:latin typeface="Arial"/>
                <a:cs typeface="Arial"/>
                <a:sym typeface="Arial"/>
              </a:rPr>
              <a:t> estos sistemas se denominan “</a:t>
            </a:r>
            <a:r>
              <a:rPr kumimoji="0" lang="es-CL" altLang="es-CL" sz="2800" b="1" i="0" u="none" strike="noStrike" kern="0" cap="none" spc="0" normalizeH="0" baseline="0" noProof="0" dirty="0">
                <a:ln>
                  <a:noFill/>
                </a:ln>
                <a:solidFill>
                  <a:srgbClr val="000000"/>
                </a:solidFill>
                <a:effectLst/>
                <a:uLnTx/>
                <a:uFillTx/>
                <a:latin typeface="Arial"/>
                <a:cs typeface="Arial"/>
                <a:sym typeface="Arial"/>
              </a:rPr>
              <a:t>distribuciones</a:t>
            </a:r>
            <a:r>
              <a:rPr kumimoji="0" lang="es-CL" altLang="es-CL" sz="2800" b="0" i="0" u="none" strike="noStrike" kern="0" cap="none" spc="0" normalizeH="0" baseline="0" noProof="0" dirty="0">
                <a:ln>
                  <a:noFill/>
                </a:ln>
                <a:solidFill>
                  <a:srgbClr val="000000"/>
                </a:solidFill>
                <a:effectLst/>
                <a:uLnTx/>
                <a:uFillTx/>
                <a:latin typeface="Arial"/>
                <a:cs typeface="Arial"/>
                <a:sym typeface="Arial"/>
              </a:rPr>
              <a:t>“ y su objetivo es ofrecer una edición que cumpla con las necesidades de determinado grupo de usuarios. </a:t>
            </a:r>
            <a:endParaRPr kumimoji="0" lang="es-ES_tradnl" altLang="es-CL" sz="2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2" descr="Resultado de imagen para distribuciones linux">
            <a:extLst>
              <a:ext uri="{FF2B5EF4-FFF2-40B4-BE49-F238E27FC236}">
                <a16:creationId xmlns:a16="http://schemas.microsoft.com/office/drawing/2014/main" id="{D2F17DF5-37B4-FDE2-33A1-0C13B14F2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400" y="2997170"/>
            <a:ext cx="9023203" cy="352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7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Sistemas Operativos</a:t>
            </a:r>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a:extLst>
              <a:ext uri="{FF2B5EF4-FFF2-40B4-BE49-F238E27FC236}">
                <a16:creationId xmlns:a16="http://schemas.microsoft.com/office/drawing/2014/main" id="{A5B5A8DB-2B54-8999-86F6-FBE917ECA299}"/>
              </a:ext>
            </a:extLst>
          </p:cNvPr>
          <p:cNvSpPr/>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Clr>
                <a:srgbClr val="000000"/>
              </a:buClr>
              <a:buFont typeface="Arial" panose="020B0604020202020204" pitchFamily="34" charset="0"/>
              <a:buChar char="•"/>
            </a:pPr>
            <a:r>
              <a:rPr lang="en-US" altLang="es-CL" sz="1700" b="1" dirty="0">
                <a:sym typeface="Arial"/>
              </a:rPr>
              <a:t>LINUX</a:t>
            </a:r>
            <a:r>
              <a:rPr lang="en-US" altLang="es-CL" sz="1700" dirty="0">
                <a:sym typeface="Arial"/>
              </a:rPr>
              <a:t> </a:t>
            </a:r>
            <a:r>
              <a:rPr lang="en-US" altLang="es-CL" sz="1700" dirty="0" err="1">
                <a:sym typeface="Arial"/>
              </a:rPr>
              <a:t>originalmente</a:t>
            </a:r>
            <a:r>
              <a:rPr lang="en-US" altLang="es-CL" sz="1700" dirty="0">
                <a:sym typeface="Arial"/>
              </a:rPr>
              <a:t>  </a:t>
            </a:r>
            <a:r>
              <a:rPr lang="en-US" altLang="es-CL" sz="1700" dirty="0" err="1">
                <a:sym typeface="Arial"/>
              </a:rPr>
              <a:t>fue</a:t>
            </a:r>
            <a:r>
              <a:rPr lang="en-US" altLang="es-CL" sz="1700" dirty="0">
                <a:sym typeface="Arial"/>
              </a:rPr>
              <a:t> </a:t>
            </a:r>
            <a:r>
              <a:rPr lang="en-US" altLang="es-CL" sz="1700" dirty="0" err="1">
                <a:sym typeface="Arial"/>
              </a:rPr>
              <a:t>creado</a:t>
            </a:r>
            <a:r>
              <a:rPr lang="en-US" altLang="es-CL" sz="1700" dirty="0">
                <a:sym typeface="Arial"/>
              </a:rPr>
              <a:t> </a:t>
            </a:r>
            <a:r>
              <a:rPr lang="en-US" altLang="es-CL" sz="1700" dirty="0" err="1">
                <a:sym typeface="Arial"/>
              </a:rPr>
              <a:t>por</a:t>
            </a:r>
            <a:r>
              <a:rPr lang="en-US" altLang="es-CL" sz="1700" dirty="0">
                <a:sym typeface="Arial"/>
              </a:rPr>
              <a:t> </a:t>
            </a:r>
            <a:r>
              <a:rPr lang="en-US" altLang="es-CL" sz="1700" b="1" dirty="0">
                <a:sym typeface="Arial"/>
              </a:rPr>
              <a:t>Linus</a:t>
            </a:r>
            <a:r>
              <a:rPr lang="en-US" altLang="es-CL" sz="1700" dirty="0">
                <a:sym typeface="Arial"/>
              </a:rPr>
              <a:t> </a:t>
            </a:r>
            <a:r>
              <a:rPr lang="en-US" altLang="es-CL" sz="1700" b="1" dirty="0">
                <a:sym typeface="Arial"/>
              </a:rPr>
              <a:t>Torvalds</a:t>
            </a:r>
            <a:r>
              <a:rPr lang="en-US" altLang="es-CL" sz="1700" dirty="0">
                <a:sym typeface="Arial"/>
              </a:rPr>
              <a:t> </a:t>
            </a:r>
            <a:r>
              <a:rPr lang="en-US" altLang="es-CL" sz="1700" dirty="0" err="1">
                <a:sym typeface="Arial"/>
              </a:rPr>
              <a:t>en</a:t>
            </a:r>
            <a:r>
              <a:rPr lang="en-US" altLang="es-CL" sz="1700" dirty="0">
                <a:sym typeface="Arial"/>
              </a:rPr>
              <a:t> la Universidad de Helsinki </a:t>
            </a:r>
            <a:r>
              <a:rPr lang="en-US" altLang="es-CL" sz="1700" dirty="0" err="1">
                <a:sym typeface="Arial"/>
              </a:rPr>
              <a:t>en</a:t>
            </a:r>
            <a:r>
              <a:rPr lang="en-US" altLang="es-CL" sz="1700" dirty="0">
                <a:sym typeface="Arial"/>
              </a:rPr>
              <a:t> Finlandia. Su </a:t>
            </a:r>
            <a:r>
              <a:rPr lang="en-US" altLang="es-CL" sz="1700" dirty="0" err="1">
                <a:sym typeface="Arial"/>
              </a:rPr>
              <a:t>nombre</a:t>
            </a:r>
            <a:r>
              <a:rPr lang="en-US" altLang="es-CL" sz="1700" dirty="0">
                <a:sym typeface="Arial"/>
              </a:rPr>
              <a:t> </a:t>
            </a:r>
            <a:r>
              <a:rPr lang="en-US" altLang="es-CL" sz="1700" dirty="0" err="1">
                <a:sym typeface="Arial"/>
              </a:rPr>
              <a:t>proviene</a:t>
            </a:r>
            <a:r>
              <a:rPr lang="en-US" altLang="es-CL" sz="1700" dirty="0">
                <a:sym typeface="Arial"/>
              </a:rPr>
              <a:t> del </a:t>
            </a:r>
            <a:r>
              <a:rPr lang="en-US" altLang="es-CL" sz="1700" dirty="0" err="1">
                <a:sym typeface="Arial"/>
              </a:rPr>
              <a:t>núcleo</a:t>
            </a:r>
            <a:r>
              <a:rPr lang="en-US" altLang="es-CL" sz="1700" dirty="0">
                <a:sym typeface="Arial"/>
              </a:rPr>
              <a:t> </a:t>
            </a:r>
            <a:r>
              <a:rPr lang="en-US" altLang="es-CL" sz="1700" b="1" dirty="0">
                <a:sym typeface="Arial"/>
              </a:rPr>
              <a:t>Linux</a:t>
            </a:r>
            <a:r>
              <a:rPr lang="en-US" altLang="es-CL" sz="1700" dirty="0">
                <a:sym typeface="Arial"/>
              </a:rPr>
              <a:t> </a:t>
            </a:r>
            <a:r>
              <a:rPr lang="en-US" altLang="es-CL" sz="1700" dirty="0" err="1">
                <a:sym typeface="Arial"/>
              </a:rPr>
              <a:t>desarrollado</a:t>
            </a:r>
            <a:r>
              <a:rPr lang="en-US" altLang="es-CL" sz="1700" dirty="0">
                <a:sym typeface="Arial"/>
              </a:rPr>
              <a:t> </a:t>
            </a:r>
            <a:r>
              <a:rPr lang="en-US" altLang="es-CL" sz="1700" dirty="0" err="1">
                <a:sym typeface="Arial"/>
              </a:rPr>
              <a:t>por</a:t>
            </a:r>
            <a:r>
              <a:rPr lang="en-US" altLang="es-CL" sz="1700" dirty="0">
                <a:sym typeface="Arial"/>
              </a:rPr>
              <a:t> </a:t>
            </a:r>
            <a:r>
              <a:rPr lang="en-US" altLang="es-CL" sz="1700" b="1" dirty="0">
                <a:sym typeface="Arial"/>
              </a:rPr>
              <a:t>Linus </a:t>
            </a:r>
            <a:r>
              <a:rPr lang="en-US" altLang="es-CL" sz="1700" dirty="0" err="1">
                <a:sym typeface="Arial"/>
              </a:rPr>
              <a:t>desde</a:t>
            </a:r>
            <a:r>
              <a:rPr lang="en-US" altLang="es-CL" sz="1700" dirty="0">
                <a:sym typeface="Arial"/>
              </a:rPr>
              <a:t> 1991.</a:t>
            </a:r>
          </a:p>
          <a:p>
            <a:pPr indent="-228600">
              <a:lnSpc>
                <a:spcPct val="90000"/>
              </a:lnSpc>
              <a:spcAft>
                <a:spcPts val="600"/>
              </a:spcAft>
              <a:buClr>
                <a:srgbClr val="000000"/>
              </a:buClr>
              <a:buFont typeface="Arial" panose="020B0604020202020204" pitchFamily="34" charset="0"/>
              <a:buChar char="•"/>
            </a:pPr>
            <a:r>
              <a:rPr lang="en-US" altLang="es-CL" sz="1700" dirty="0">
                <a:sym typeface="Arial"/>
              </a:rPr>
              <a:t>Se </a:t>
            </a:r>
            <a:r>
              <a:rPr lang="en-US" altLang="es-CL" sz="1700" dirty="0" err="1">
                <a:sym typeface="Arial"/>
              </a:rPr>
              <a:t>inicio</a:t>
            </a:r>
            <a:r>
              <a:rPr lang="en-US" altLang="es-CL" sz="1700" dirty="0">
                <a:sym typeface="Arial"/>
              </a:rPr>
              <a:t> </a:t>
            </a:r>
            <a:r>
              <a:rPr lang="en-US" altLang="es-CL" sz="1700" dirty="0" err="1">
                <a:sym typeface="Arial"/>
              </a:rPr>
              <a:t>como</a:t>
            </a:r>
            <a:r>
              <a:rPr lang="en-US" altLang="es-CL" sz="1700" dirty="0">
                <a:sym typeface="Arial"/>
              </a:rPr>
              <a:t> un </a:t>
            </a:r>
            <a:r>
              <a:rPr lang="en-US" altLang="es-CL" sz="1700" dirty="0" err="1">
                <a:sym typeface="Arial"/>
              </a:rPr>
              <a:t>pequeño</a:t>
            </a:r>
            <a:r>
              <a:rPr lang="en-US" altLang="es-CL" sz="1700" dirty="0">
                <a:sym typeface="Arial"/>
              </a:rPr>
              <a:t> </a:t>
            </a:r>
            <a:r>
              <a:rPr lang="en-US" altLang="es-CL" sz="1700" dirty="0" err="1">
                <a:sym typeface="Arial"/>
              </a:rPr>
              <a:t>proyecto</a:t>
            </a:r>
            <a:r>
              <a:rPr lang="en-US" altLang="es-CL" sz="1700" dirty="0">
                <a:sym typeface="Arial"/>
              </a:rPr>
              <a:t> </a:t>
            </a:r>
            <a:r>
              <a:rPr lang="en-US" altLang="es-CL" sz="1700" dirty="0" err="1">
                <a:sym typeface="Arial"/>
              </a:rPr>
              <a:t>inspirado</a:t>
            </a:r>
            <a:r>
              <a:rPr lang="en-US" altLang="es-CL" sz="1700" dirty="0">
                <a:sym typeface="Arial"/>
              </a:rPr>
              <a:t> </a:t>
            </a:r>
            <a:r>
              <a:rPr lang="en-US" altLang="es-CL" sz="1700" dirty="0" err="1">
                <a:sym typeface="Arial"/>
              </a:rPr>
              <a:t>en</a:t>
            </a:r>
            <a:r>
              <a:rPr lang="en-US" altLang="es-CL" sz="1700" dirty="0">
                <a:sym typeface="Arial"/>
              </a:rPr>
              <a:t> </a:t>
            </a:r>
            <a:r>
              <a:rPr lang="en-US" altLang="es-CL" sz="1700" b="1" dirty="0">
                <a:sym typeface="Arial"/>
              </a:rPr>
              <a:t>MINIX</a:t>
            </a:r>
            <a:r>
              <a:rPr lang="en-US" altLang="es-CL" sz="1700" dirty="0">
                <a:sym typeface="Arial"/>
              </a:rPr>
              <a:t> (</a:t>
            </a:r>
            <a:r>
              <a:rPr lang="en-US" altLang="es-CL" sz="1700" b="1" dirty="0">
                <a:sym typeface="Arial"/>
              </a:rPr>
              <a:t>mini UNIX </a:t>
            </a:r>
            <a:r>
              <a:rPr lang="en-US" altLang="es-CL" sz="1700" dirty="0" err="1">
                <a:sym typeface="Arial"/>
              </a:rPr>
              <a:t>desarrollado</a:t>
            </a:r>
            <a:r>
              <a:rPr lang="en-US" altLang="es-CL" sz="1700" dirty="0">
                <a:sym typeface="Arial"/>
              </a:rPr>
              <a:t> </a:t>
            </a:r>
            <a:r>
              <a:rPr lang="en-US" altLang="es-CL" sz="1700" dirty="0" err="1">
                <a:sym typeface="Arial"/>
              </a:rPr>
              <a:t>por</a:t>
            </a:r>
            <a:r>
              <a:rPr lang="en-US" altLang="es-CL" sz="1700" dirty="0">
                <a:sym typeface="Arial"/>
              </a:rPr>
              <a:t> </a:t>
            </a:r>
            <a:r>
              <a:rPr lang="en-US" altLang="es-CL" sz="1700" b="1" dirty="0">
                <a:sym typeface="Arial"/>
              </a:rPr>
              <a:t>Andy </a:t>
            </a:r>
            <a:r>
              <a:rPr lang="en-US" altLang="es-CL" sz="1700" b="1" dirty="0" err="1">
                <a:sym typeface="Arial"/>
              </a:rPr>
              <a:t>Tanembaum</a:t>
            </a:r>
            <a:r>
              <a:rPr lang="en-US" altLang="es-CL" sz="1700" dirty="0">
                <a:sym typeface="Arial"/>
              </a:rPr>
              <a:t>).</a:t>
            </a:r>
          </a:p>
          <a:p>
            <a:pPr indent="-228600">
              <a:lnSpc>
                <a:spcPct val="90000"/>
              </a:lnSpc>
              <a:spcAft>
                <a:spcPts val="600"/>
              </a:spcAft>
              <a:buClr>
                <a:srgbClr val="000000"/>
              </a:buClr>
              <a:buFont typeface="Arial" panose="020B0604020202020204" pitchFamily="34" charset="0"/>
              <a:buChar char="•"/>
            </a:pPr>
            <a:r>
              <a:rPr lang="en-US" altLang="es-CL" sz="1700" b="1" dirty="0">
                <a:sym typeface="Arial"/>
              </a:rPr>
              <a:t>Linus</a:t>
            </a:r>
            <a:r>
              <a:rPr lang="en-US" altLang="es-CL" sz="1700" dirty="0">
                <a:sym typeface="Arial"/>
              </a:rPr>
              <a:t> </a:t>
            </a:r>
            <a:r>
              <a:rPr lang="en-US" altLang="es-CL" sz="1700" dirty="0" err="1">
                <a:sym typeface="Arial"/>
              </a:rPr>
              <a:t>trató</a:t>
            </a:r>
            <a:r>
              <a:rPr lang="en-US" altLang="es-CL" sz="1700" dirty="0">
                <a:sym typeface="Arial"/>
              </a:rPr>
              <a:t> de </a:t>
            </a:r>
            <a:r>
              <a:rPr lang="en-US" altLang="es-CL" sz="1700" dirty="0" err="1">
                <a:sym typeface="Arial"/>
              </a:rPr>
              <a:t>crear</a:t>
            </a:r>
            <a:r>
              <a:rPr lang="en-US" altLang="es-CL" sz="1700" dirty="0">
                <a:sym typeface="Arial"/>
              </a:rPr>
              <a:t> un </a:t>
            </a:r>
            <a:r>
              <a:rPr lang="en-US" altLang="es-CL" sz="1700" dirty="0" err="1">
                <a:sym typeface="Arial"/>
              </a:rPr>
              <a:t>mejor</a:t>
            </a:r>
            <a:r>
              <a:rPr lang="en-US" altLang="es-CL" sz="1700" dirty="0">
                <a:sym typeface="Arial"/>
              </a:rPr>
              <a:t> </a:t>
            </a:r>
            <a:r>
              <a:rPr lang="en-US" altLang="es-CL" sz="1700" b="1" dirty="0">
                <a:sym typeface="Arial"/>
              </a:rPr>
              <a:t>MINIX</a:t>
            </a:r>
            <a:r>
              <a:rPr lang="en-US" altLang="es-CL" sz="1700" dirty="0">
                <a:sym typeface="Arial"/>
              </a:rPr>
              <a:t> y </a:t>
            </a:r>
            <a:r>
              <a:rPr lang="en-US" altLang="es-CL" sz="1700" dirty="0" err="1">
                <a:sym typeface="Arial"/>
              </a:rPr>
              <a:t>en</a:t>
            </a:r>
            <a:r>
              <a:rPr lang="en-US" altLang="es-CL" sz="1700" dirty="0">
                <a:sym typeface="Arial"/>
              </a:rPr>
              <a:t> poco </a:t>
            </a:r>
            <a:r>
              <a:rPr lang="en-US" altLang="es-CL" sz="1700" dirty="0" err="1">
                <a:sym typeface="Arial"/>
              </a:rPr>
              <a:t>tiempo</a:t>
            </a:r>
            <a:r>
              <a:rPr lang="en-US" altLang="es-CL" sz="1700" dirty="0">
                <a:sym typeface="Arial"/>
              </a:rPr>
              <a:t> </a:t>
            </a:r>
            <a:r>
              <a:rPr lang="en-US" altLang="es-CL" sz="1700" dirty="0" err="1">
                <a:sym typeface="Arial"/>
              </a:rPr>
              <a:t>ya</a:t>
            </a:r>
            <a:r>
              <a:rPr lang="en-US" altLang="es-CL" sz="1700" dirty="0">
                <a:sym typeface="Arial"/>
              </a:rPr>
              <a:t> </a:t>
            </a:r>
            <a:r>
              <a:rPr lang="en-US" altLang="es-CL" sz="1700" dirty="0" err="1">
                <a:sym typeface="Arial"/>
              </a:rPr>
              <a:t>trabajaba</a:t>
            </a:r>
            <a:r>
              <a:rPr lang="en-US" altLang="es-CL" sz="1700" dirty="0">
                <a:sym typeface="Arial"/>
              </a:rPr>
              <a:t> </a:t>
            </a:r>
            <a:r>
              <a:rPr lang="en-US" altLang="es-CL" sz="1700" dirty="0" err="1">
                <a:sym typeface="Arial"/>
              </a:rPr>
              <a:t>en</a:t>
            </a:r>
            <a:r>
              <a:rPr lang="en-US" altLang="es-CL" sz="1700" dirty="0">
                <a:sym typeface="Arial"/>
              </a:rPr>
              <a:t> </a:t>
            </a:r>
            <a:r>
              <a:rPr lang="en-US" altLang="es-CL" sz="1700" b="1" dirty="0">
                <a:sym typeface="Arial"/>
              </a:rPr>
              <a:t>LINUX</a:t>
            </a:r>
            <a:r>
              <a:rPr lang="en-US" altLang="es-CL" sz="1700" dirty="0">
                <a:sym typeface="Arial"/>
              </a:rPr>
              <a:t>.</a:t>
            </a:r>
          </a:p>
        </p:txBody>
      </p:sp>
      <p:pic>
        <p:nvPicPr>
          <p:cNvPr id="2050" name="Picture 2" descr="Linus Torvalds, el creador de Linux - tinkers">
            <a:extLst>
              <a:ext uri="{FF2B5EF4-FFF2-40B4-BE49-F238E27FC236}">
                <a16:creationId xmlns:a16="http://schemas.microsoft.com/office/drawing/2014/main" id="{DC4C75B1-5709-C48B-5843-6F4664BDB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72" r="5536"/>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039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actualidadgadget.com/wp-content/uploads/2014/05/compartir-archivos-publicamente-en-Windows-linux-y-mac.jpg">
            <a:extLst>
              <a:ext uri="{FF2B5EF4-FFF2-40B4-BE49-F238E27FC236}">
                <a16:creationId xmlns:a16="http://schemas.microsoft.com/office/drawing/2014/main" id="{5B70DA2A-F7C5-08EC-29D7-D1F8BD216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3003" y="4933184"/>
            <a:ext cx="4992489" cy="192481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87EA7D3-036E-177F-E4B5-035B7B0045FC}"/>
              </a:ext>
            </a:extLst>
          </p:cNvPr>
          <p:cNvSpPr>
            <a:spLocks noGrp="1"/>
          </p:cNvSpPr>
          <p:nvPr>
            <p:ph type="title"/>
          </p:nvPr>
        </p:nvSpPr>
        <p:spPr/>
        <p:txBody>
          <a:bodyPr/>
          <a:lstStyle/>
          <a:p>
            <a:r>
              <a:rPr lang="es-CL" dirty="0"/>
              <a:t>¿Qué es un Sistema Operativo?</a:t>
            </a:r>
          </a:p>
        </p:txBody>
      </p:sp>
      <p:sp>
        <p:nvSpPr>
          <p:cNvPr id="4" name="Marcador de texto 2">
            <a:extLst>
              <a:ext uri="{FF2B5EF4-FFF2-40B4-BE49-F238E27FC236}">
                <a16:creationId xmlns:a16="http://schemas.microsoft.com/office/drawing/2014/main" id="{CA44E7F3-6318-058A-B2A1-939F8A3FD847}"/>
              </a:ext>
            </a:extLst>
          </p:cNvPr>
          <p:cNvSpPr>
            <a:spLocks noGrp="1"/>
          </p:cNvSpPr>
          <p:nvPr>
            <p:ph idx="1"/>
          </p:nvPr>
        </p:nvSpPr>
        <p:spPr>
          <a:xfrm>
            <a:off x="838200" y="1114425"/>
            <a:ext cx="10515600" cy="5062538"/>
          </a:xfrm>
        </p:spPr>
        <p:txBody>
          <a:bodyPr/>
          <a:lstStyle/>
          <a:p>
            <a:pPr marL="0" lvl="0" indent="0" defTabSz="457200">
              <a:lnSpc>
                <a:spcPct val="100000"/>
              </a:lnSpc>
              <a:spcBef>
                <a:spcPct val="20000"/>
              </a:spcBef>
              <a:buClrTx/>
              <a:buSzTx/>
              <a:buNone/>
            </a:pPr>
            <a:r>
              <a:rPr lang="es-ES" b="1" kern="1200" dirty="0">
                <a:solidFill>
                  <a:srgbClr val="FF0000"/>
                </a:solidFill>
                <a:latin typeface="Calibri"/>
                <a:ea typeface="+mn-ea"/>
                <a:cs typeface="+mn-cs"/>
              </a:rPr>
              <a:t>ACTIVIDAD:</a:t>
            </a:r>
          </a:p>
          <a:p>
            <a:pPr marL="342900" lvl="0" indent="-342900" defTabSz="457200">
              <a:lnSpc>
                <a:spcPct val="100000"/>
              </a:lnSpc>
              <a:spcBef>
                <a:spcPct val="20000"/>
              </a:spcBef>
              <a:buClrTx/>
              <a:buSzTx/>
              <a:buFont typeface="Arial"/>
              <a:buChar char="•"/>
            </a:pPr>
            <a:r>
              <a:rPr lang="es-ES" kern="1200" dirty="0">
                <a:solidFill>
                  <a:prstClr val="black"/>
                </a:solidFill>
                <a:latin typeface="Calibri"/>
                <a:ea typeface="+mn-ea"/>
                <a:cs typeface="+mn-cs"/>
              </a:rPr>
              <a:t>Piensa en 3 ideas que se te vengan a la mente con la siguiente pregunta.</a:t>
            </a:r>
          </a:p>
          <a:p>
            <a:pPr marL="342900" lvl="0" indent="-342900" defTabSz="457200">
              <a:lnSpc>
                <a:spcPct val="100000"/>
              </a:lnSpc>
              <a:spcBef>
                <a:spcPct val="20000"/>
              </a:spcBef>
              <a:buClrTx/>
              <a:buSzTx/>
              <a:buFont typeface="Arial"/>
              <a:buChar char="•"/>
            </a:pPr>
            <a:r>
              <a:rPr lang="es-ES" b="1" kern="1200" dirty="0">
                <a:solidFill>
                  <a:prstClr val="black"/>
                </a:solidFill>
                <a:latin typeface="Calibri"/>
                <a:ea typeface="+mn-ea"/>
                <a:cs typeface="+mn-cs"/>
              </a:rPr>
              <a:t>¿Qué es un Sistema Operativo?</a:t>
            </a:r>
          </a:p>
          <a:p>
            <a:pPr marL="342900" lvl="0" indent="-342900" defTabSz="457200">
              <a:lnSpc>
                <a:spcPct val="100000"/>
              </a:lnSpc>
              <a:spcBef>
                <a:spcPct val="20000"/>
              </a:spcBef>
              <a:buClrTx/>
              <a:buSzTx/>
              <a:buFont typeface="Arial"/>
              <a:buChar char="•"/>
            </a:pPr>
            <a:endParaRPr lang="es-ES" kern="1200" dirty="0">
              <a:solidFill>
                <a:prstClr val="black"/>
              </a:solidFill>
              <a:latin typeface="Calibri"/>
              <a:ea typeface="+mn-ea"/>
              <a:cs typeface="+mn-cs"/>
            </a:endParaRPr>
          </a:p>
          <a:p>
            <a:pPr marL="342900" lvl="0" indent="-342900" defTabSz="457200">
              <a:lnSpc>
                <a:spcPct val="100000"/>
              </a:lnSpc>
              <a:spcBef>
                <a:spcPct val="20000"/>
              </a:spcBef>
              <a:buClrTx/>
              <a:buSzTx/>
              <a:buFont typeface="Arial"/>
              <a:buChar char="•"/>
            </a:pPr>
            <a:r>
              <a:rPr lang="es-ES" kern="1200" dirty="0">
                <a:solidFill>
                  <a:prstClr val="black"/>
                </a:solidFill>
                <a:latin typeface="Calibri"/>
                <a:ea typeface="+mn-ea"/>
                <a:cs typeface="+mn-cs"/>
              </a:rPr>
              <a:t>Compártelas con tus compañeros y profesor.</a:t>
            </a:r>
          </a:p>
          <a:p>
            <a:pPr marL="0" lvl="0" indent="0" defTabSz="457200">
              <a:lnSpc>
                <a:spcPct val="100000"/>
              </a:lnSpc>
              <a:spcBef>
                <a:spcPct val="20000"/>
              </a:spcBef>
              <a:buClrTx/>
              <a:buSzTx/>
              <a:buNone/>
            </a:pPr>
            <a:endParaRPr lang="es-ES" kern="1200" dirty="0">
              <a:solidFill>
                <a:prstClr val="black"/>
              </a:solidFill>
              <a:latin typeface="Calibri"/>
              <a:ea typeface="+mn-ea"/>
              <a:cs typeface="+mn-cs"/>
            </a:endParaRPr>
          </a:p>
          <a:p>
            <a:pPr marL="342900" lvl="0" indent="-342900" defTabSz="457200">
              <a:lnSpc>
                <a:spcPct val="100000"/>
              </a:lnSpc>
              <a:spcBef>
                <a:spcPct val="20000"/>
              </a:spcBef>
              <a:buClrTx/>
              <a:buSzTx/>
              <a:buFont typeface="Arial"/>
              <a:buChar char="•"/>
            </a:pPr>
            <a:r>
              <a:rPr lang="es-CL" kern="1200" dirty="0">
                <a:solidFill>
                  <a:prstClr val="black"/>
                </a:solidFill>
                <a:latin typeface="Calibri"/>
                <a:ea typeface="+mn-ea"/>
                <a:cs typeface="+mn-cs"/>
              </a:rPr>
              <a:t>¿Cuáles son las ideas que más se repiten?</a:t>
            </a:r>
            <a:endParaRPr lang="es-ES" kern="1200" dirty="0">
              <a:solidFill>
                <a:prstClr val="black"/>
              </a:solidFill>
              <a:latin typeface="Calibri"/>
              <a:ea typeface="+mn-ea"/>
              <a:cs typeface="+mn-cs"/>
            </a:endParaRPr>
          </a:p>
          <a:p>
            <a:endParaRPr lang="es-CL" dirty="0"/>
          </a:p>
        </p:txBody>
      </p:sp>
    </p:spTree>
    <p:extLst>
      <p:ext uri="{BB962C8B-B14F-4D97-AF65-F5344CB8AC3E}">
        <p14:creationId xmlns:p14="http://schemas.microsoft.com/office/powerpoint/2010/main" val="487835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p:txBody>
          <a:bodyPr>
            <a:normAutofit/>
          </a:bodyPr>
          <a:lstStyle/>
          <a:p>
            <a:r>
              <a:rPr lang="es-CL"/>
              <a:t>Sistemas Operativos</a:t>
            </a:r>
            <a:endParaRPr lang="es-CL" dirty="0"/>
          </a:p>
        </p:txBody>
      </p:sp>
      <p:sp>
        <p:nvSpPr>
          <p:cNvPr id="4" name="CuadroTexto 3">
            <a:extLst>
              <a:ext uri="{FF2B5EF4-FFF2-40B4-BE49-F238E27FC236}">
                <a16:creationId xmlns:a16="http://schemas.microsoft.com/office/drawing/2014/main" id="{BE902D41-E399-E2C3-75FF-5F58C7D4AF2C}"/>
              </a:ext>
            </a:extLst>
          </p:cNvPr>
          <p:cNvSpPr txBox="1"/>
          <p:nvPr/>
        </p:nvSpPr>
        <p:spPr>
          <a:xfrm>
            <a:off x="193432" y="1590138"/>
            <a:ext cx="6094324" cy="44012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El 5 de octubre de 1991,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Linus</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anuncio la primera versión "Oficial" de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LINUX</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-versión 0.02. Con esta versión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Linus</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pudo ejecutar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BASH</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y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GCC</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(el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GNU </a:t>
            </a:r>
            <a:r>
              <a:rPr kumimoji="0" lang="es-ES" altLang="es-CL" sz="2800" b="1" i="0" u="none" strike="noStrike" kern="0" cap="none" spc="0" normalizeH="0" baseline="0" noProof="0" dirty="0" err="1">
                <a:ln>
                  <a:noFill/>
                </a:ln>
                <a:solidFill>
                  <a:srgbClr val="000000"/>
                </a:solidFill>
                <a:effectLst/>
                <a:uLnTx/>
                <a:uFillTx/>
                <a:latin typeface="Arial"/>
                <a:cs typeface="Arial"/>
                <a:sym typeface="Arial"/>
              </a:rPr>
              <a:t>Compiller</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 </a:t>
            </a:r>
            <a:r>
              <a:rPr kumimoji="0" lang="es-ES" altLang="es-CL" sz="2800" b="1" i="0" u="none" strike="noStrike" kern="0" cap="none" spc="0" normalizeH="0" baseline="0" noProof="0" dirty="0" err="1">
                <a:ln>
                  <a:noFill/>
                </a:ln>
                <a:solidFill>
                  <a:srgbClr val="000000"/>
                </a:solidFill>
                <a:effectLst/>
                <a:uLnTx/>
                <a:uFillTx/>
                <a:latin typeface="Arial"/>
                <a:cs typeface="Arial"/>
                <a:sym typeface="Arial"/>
              </a:rPr>
              <a:t>Collection</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 </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el compilador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GNU</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del lenguaje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C</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pero no mucho mas funcionaba. En este estado de desarrollo ni se pensaba en los términos soporte, documentación, distribución,...</a:t>
            </a:r>
            <a:endParaRPr kumimoji="0" lang="es-ES_tradnl" altLang="es-CL" sz="2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074" name="Picture 2" descr="La imagen de la semana: Hitos en la historia de Linux">
            <a:extLst>
              <a:ext uri="{FF2B5EF4-FFF2-40B4-BE49-F238E27FC236}">
                <a16:creationId xmlns:a16="http://schemas.microsoft.com/office/drawing/2014/main" id="{FECBD55B-6676-7750-5329-3C5A708E7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876" y="1466640"/>
            <a:ext cx="58102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4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p:txBody>
          <a:bodyPr>
            <a:normAutofit/>
          </a:bodyPr>
          <a:lstStyle/>
          <a:p>
            <a:r>
              <a:rPr lang="es-CL" dirty="0"/>
              <a:t>Sistemas Operativos</a:t>
            </a:r>
          </a:p>
        </p:txBody>
      </p:sp>
      <p:sp>
        <p:nvSpPr>
          <p:cNvPr id="5" name="Rectángulo 4">
            <a:extLst>
              <a:ext uri="{FF2B5EF4-FFF2-40B4-BE49-F238E27FC236}">
                <a16:creationId xmlns:a16="http://schemas.microsoft.com/office/drawing/2014/main" id="{2708A68A-3F1F-6F31-5B6C-B76CE8B81AE0}"/>
              </a:ext>
            </a:extLst>
          </p:cNvPr>
          <p:cNvSpPr/>
          <p:nvPr/>
        </p:nvSpPr>
        <p:spPr>
          <a:xfrm>
            <a:off x="457199" y="1166842"/>
            <a:ext cx="8475785" cy="5693866"/>
          </a:xfrm>
          <a:prstGeom prst="rect">
            <a:avLst/>
          </a:prstGeom>
        </p:spPr>
        <p:txBody>
          <a:bodyPr wrap="square">
            <a:spAutoFit/>
          </a:bodyPr>
          <a:lstStyle/>
          <a:p>
            <a:pPr algn="just">
              <a:buClr>
                <a:srgbClr val="000000"/>
              </a:buClr>
              <a:buFont typeface="Arial"/>
              <a:buNone/>
            </a:pPr>
            <a:r>
              <a:rPr lang="es-CL" altLang="es-CL" sz="2400" b="1" kern="0" dirty="0">
                <a:solidFill>
                  <a:srgbClr val="000000"/>
                </a:solidFill>
                <a:cs typeface="Arial"/>
                <a:sym typeface="Arial"/>
              </a:rPr>
              <a:t>GNU/LINUX</a:t>
            </a:r>
            <a:r>
              <a:rPr lang="es-CL" altLang="es-CL" sz="2400" kern="0" dirty="0">
                <a:solidFill>
                  <a:srgbClr val="000000"/>
                </a:solidFill>
                <a:cs typeface="Arial"/>
                <a:sym typeface="Arial"/>
              </a:rPr>
              <a:t> es un sistema de libre distribución por lo que se pueden encontrar todos los archivos y programas necesarios para su funcionamiento en multitud de servidores conectados a </a:t>
            </a:r>
            <a:r>
              <a:rPr lang="es-CL" altLang="es-CL" sz="2400" b="1" kern="0" dirty="0">
                <a:solidFill>
                  <a:srgbClr val="000000"/>
                </a:solidFill>
                <a:cs typeface="Arial"/>
                <a:sym typeface="Arial"/>
              </a:rPr>
              <a:t>INTERNET</a:t>
            </a:r>
            <a:r>
              <a:rPr lang="es-CL" altLang="es-CL" sz="2400" kern="0" dirty="0">
                <a:solidFill>
                  <a:srgbClr val="000000"/>
                </a:solidFill>
                <a:cs typeface="Arial"/>
                <a:sym typeface="Arial"/>
              </a:rPr>
              <a:t>.</a:t>
            </a:r>
          </a:p>
          <a:p>
            <a:pPr algn="just">
              <a:buClr>
                <a:srgbClr val="000000"/>
              </a:buClr>
              <a:buFont typeface="Arial"/>
              <a:buNone/>
            </a:pPr>
            <a:r>
              <a:rPr lang="es-CL" altLang="es-CL" sz="2400" kern="0" dirty="0">
                <a:solidFill>
                  <a:srgbClr val="000000"/>
                </a:solidFill>
                <a:cs typeface="Arial"/>
                <a:sym typeface="Arial"/>
              </a:rPr>
              <a:t>La tarea de reunir todos los archivos y programas necesarios, así como instalarlos en el sistema y configurarlo, puede ser una tarea bastante complicada y no apta para muchos.</a:t>
            </a:r>
          </a:p>
          <a:p>
            <a:pPr algn="just">
              <a:buClr>
                <a:srgbClr val="000000"/>
              </a:buClr>
              <a:buFont typeface="Arial"/>
              <a:buNone/>
            </a:pPr>
            <a:endParaRPr lang="es-CL" altLang="es-CL" sz="2400" kern="0" dirty="0">
              <a:solidFill>
                <a:srgbClr val="000000"/>
              </a:solidFil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altLang="es-CL" sz="2400" b="0" i="0" u="none" strike="noStrike" kern="0" cap="none" spc="0" normalizeH="0" baseline="0" noProof="0" dirty="0">
                <a:ln>
                  <a:noFill/>
                </a:ln>
                <a:solidFill>
                  <a:srgbClr val="000000"/>
                </a:solidFill>
                <a:effectLst/>
                <a:uLnTx/>
                <a:uFillTx/>
                <a:latin typeface="Arial"/>
                <a:cs typeface="Arial"/>
                <a:sym typeface="Arial"/>
              </a:rPr>
              <a:t>Por esto mismo, nacieron las llamadas “</a:t>
            </a:r>
            <a:r>
              <a:rPr kumimoji="0" lang="es-CL" altLang="es-CL" sz="2400" b="1" i="0" u="none" strike="noStrike" kern="0" cap="none" spc="0" normalizeH="0" baseline="0" noProof="0" dirty="0">
                <a:ln>
                  <a:noFill/>
                </a:ln>
                <a:solidFill>
                  <a:srgbClr val="000000"/>
                </a:solidFill>
                <a:effectLst/>
                <a:uLnTx/>
                <a:uFillTx/>
                <a:latin typeface="Arial"/>
                <a:cs typeface="Arial"/>
                <a:sym typeface="Arial"/>
              </a:rPr>
              <a:t>distribuciones</a:t>
            </a:r>
            <a:r>
              <a:rPr kumimoji="0" lang="es-CL" altLang="es-CL" sz="2400" b="0" i="0" u="none" strike="noStrike" kern="0" cap="none" spc="0" normalizeH="0" baseline="0" noProof="0" dirty="0">
                <a:ln>
                  <a:noFill/>
                </a:ln>
                <a:solidFill>
                  <a:srgbClr val="000000"/>
                </a:solidFill>
                <a:effectLst/>
                <a:uLnTx/>
                <a:uFillTx/>
                <a:latin typeface="Arial"/>
                <a:cs typeface="Arial"/>
                <a:sym typeface="Arial"/>
              </a:rPr>
              <a:t>“ de </a:t>
            </a:r>
            <a:r>
              <a:rPr kumimoji="0" lang="es-CL" altLang="es-CL" sz="2400" b="1" i="0" u="none" strike="noStrike" kern="0" cap="none" spc="0" normalizeH="0" baseline="0" noProof="0" dirty="0">
                <a:ln>
                  <a:noFill/>
                </a:ln>
                <a:solidFill>
                  <a:srgbClr val="000000"/>
                </a:solidFill>
                <a:effectLst/>
                <a:uLnTx/>
                <a:uFillTx/>
                <a:latin typeface="Arial"/>
                <a:cs typeface="Arial"/>
                <a:sym typeface="Arial"/>
              </a:rPr>
              <a:t>GNU/LINUX</a:t>
            </a:r>
            <a:r>
              <a:rPr kumimoji="0" lang="es-CL" altLang="es-CL" sz="2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altLang="es-CL" sz="2400" b="0" i="0" u="none" strike="noStrike" kern="0" cap="none" spc="0" normalizeH="0" baseline="0" noProof="0" dirty="0">
                <a:ln>
                  <a:noFill/>
                </a:ln>
                <a:solidFill>
                  <a:srgbClr val="000000"/>
                </a:solidFill>
                <a:effectLst/>
                <a:uLnTx/>
                <a:uFillTx/>
                <a:latin typeface="Arial"/>
                <a:cs typeface="Arial"/>
                <a:sym typeface="Arial"/>
              </a:rPr>
              <a:t>“Una distribución no es otra cosa, que una recopilación de programas y archivos, organizados y preparados para su instalación que utilizan el núcleo de </a:t>
            </a:r>
            <a:r>
              <a:rPr kumimoji="0" lang="es-CL" altLang="es-CL" sz="2400" b="1" i="0" u="none" strike="noStrike" kern="0" cap="none" spc="0" normalizeH="0" baseline="0" noProof="0" dirty="0">
                <a:ln>
                  <a:noFill/>
                </a:ln>
                <a:solidFill>
                  <a:srgbClr val="000000"/>
                </a:solidFill>
                <a:effectLst/>
                <a:uLnTx/>
                <a:uFillTx/>
                <a:latin typeface="Arial"/>
                <a:cs typeface="Arial"/>
                <a:sym typeface="Arial"/>
              </a:rPr>
              <a:t>LINUX</a:t>
            </a:r>
            <a:r>
              <a:rPr kumimoji="0" lang="es-CL" altLang="es-CL" sz="2400" b="0" i="0" u="none" strike="noStrike" kern="0" cap="none" spc="0" normalizeH="0" baseline="0" noProof="0" dirty="0">
                <a:ln>
                  <a:noFill/>
                </a:ln>
                <a:solidFill>
                  <a:srgbClr val="000000"/>
                </a:solidFill>
                <a:effectLst/>
                <a:uLnTx/>
                <a:uFillTx/>
                <a:latin typeface="Arial"/>
                <a:cs typeface="Arial"/>
                <a:sym typeface="Arial"/>
              </a:rPr>
              <a:t> como base”.</a:t>
            </a:r>
          </a:p>
          <a:p>
            <a:pPr algn="just">
              <a:buClr>
                <a:srgbClr val="000000"/>
              </a:buClr>
              <a:buFont typeface="Arial"/>
              <a:buNone/>
            </a:pPr>
            <a:endParaRPr lang="es-CL" altLang="es-CL" sz="2800" kern="0" dirty="0">
              <a:solidFill>
                <a:srgbClr val="000000"/>
              </a:solidFill>
              <a:cs typeface="Arial"/>
              <a:sym typeface="Arial"/>
            </a:endParaRPr>
          </a:p>
        </p:txBody>
      </p:sp>
      <p:pic>
        <p:nvPicPr>
          <p:cNvPr id="6" name="Picture 4">
            <a:extLst>
              <a:ext uri="{FF2B5EF4-FFF2-40B4-BE49-F238E27FC236}">
                <a16:creationId xmlns:a16="http://schemas.microsoft.com/office/drawing/2014/main" id="{F7B1D24A-3B67-A6E8-4942-0367191EF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921198" y="2741338"/>
            <a:ext cx="5733524" cy="232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36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p:txBody>
          <a:bodyPr>
            <a:normAutofit/>
          </a:bodyPr>
          <a:lstStyle/>
          <a:p>
            <a:r>
              <a:rPr lang="es-CL" dirty="0"/>
              <a:t>Sistemas Operativos</a:t>
            </a:r>
          </a:p>
        </p:txBody>
      </p:sp>
      <p:pic>
        <p:nvPicPr>
          <p:cNvPr id="4" name="Imagen 3" descr="Diagrama&#10;&#10;Descripción generada automáticamente">
            <a:extLst>
              <a:ext uri="{FF2B5EF4-FFF2-40B4-BE49-F238E27FC236}">
                <a16:creationId xmlns:a16="http://schemas.microsoft.com/office/drawing/2014/main" id="{4CAF8FFC-ABBF-BE62-D9D8-068CC6FF0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950" y="1063654"/>
            <a:ext cx="4525686" cy="5668021"/>
          </a:xfrm>
          <a:prstGeom prst="rect">
            <a:avLst/>
          </a:prstGeom>
        </p:spPr>
      </p:pic>
      <p:sp>
        <p:nvSpPr>
          <p:cNvPr id="6" name="CuadroTexto 5">
            <a:extLst>
              <a:ext uri="{FF2B5EF4-FFF2-40B4-BE49-F238E27FC236}">
                <a16:creationId xmlns:a16="http://schemas.microsoft.com/office/drawing/2014/main" id="{C695DF55-4F81-681A-9213-12FD7722DF42}"/>
              </a:ext>
            </a:extLst>
          </p:cNvPr>
          <p:cNvSpPr txBox="1"/>
          <p:nvPr/>
        </p:nvSpPr>
        <p:spPr>
          <a:xfrm>
            <a:off x="916705" y="1697061"/>
            <a:ext cx="6094324" cy="44012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El </a:t>
            </a:r>
            <a:r>
              <a:rPr kumimoji="0" lang="es-ES" altLang="es-CL" sz="2800" b="1" i="0" u="none" strike="noStrike" kern="0" cap="none" spc="0" normalizeH="0" baseline="0" noProof="0" dirty="0" err="1">
                <a:ln>
                  <a:noFill/>
                </a:ln>
                <a:solidFill>
                  <a:srgbClr val="000000"/>
                </a:solidFill>
                <a:effectLst/>
                <a:uLnTx/>
                <a:uFillTx/>
                <a:latin typeface="Arial"/>
                <a:cs typeface="Arial"/>
                <a:sym typeface="Arial"/>
              </a:rPr>
              <a:t>kernel</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es el corazón del sistema operativo, lo que conocemos como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LINUX</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es solamente el </a:t>
            </a:r>
            <a:r>
              <a:rPr kumimoji="0" lang="es-ES" altLang="es-CL" sz="2800" b="1" i="0" u="none" strike="noStrike" kern="0" cap="none" spc="0" normalizeH="0" baseline="0" noProof="0" dirty="0" err="1">
                <a:ln>
                  <a:noFill/>
                </a:ln>
                <a:solidFill>
                  <a:srgbClr val="000000"/>
                </a:solidFill>
                <a:effectLst/>
                <a:uLnTx/>
                <a:uFillTx/>
                <a:latin typeface="Arial"/>
                <a:cs typeface="Arial"/>
                <a:sym typeface="Arial"/>
              </a:rPr>
              <a:t>kernel</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El resto del sistema,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SHELL</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utilitarios, sistemas de ventanas, son lo que conocemos como herramientas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GNU</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 por tanto, un nombre más adecuado para nuestros sistemas sería </a:t>
            </a:r>
            <a:r>
              <a:rPr kumimoji="0" lang="es-ES" altLang="es-CL" sz="2800" b="1" i="0" u="none" strike="noStrike" kern="0" cap="none" spc="0" normalizeH="0" baseline="0" noProof="0" dirty="0">
                <a:ln>
                  <a:noFill/>
                </a:ln>
                <a:solidFill>
                  <a:srgbClr val="000000"/>
                </a:solidFill>
                <a:effectLst/>
                <a:uLnTx/>
                <a:uFillTx/>
                <a:latin typeface="Arial"/>
                <a:cs typeface="Arial"/>
                <a:sym typeface="Arial"/>
              </a:rPr>
              <a:t>GNU/LINUX</a:t>
            </a:r>
            <a:r>
              <a:rPr kumimoji="0" lang="es-ES" altLang="es-CL" sz="2800" b="0" i="0" u="none" strike="noStrike" kern="0" cap="none" spc="0" normalizeH="0" baseline="0" noProof="0" dirty="0">
                <a:ln>
                  <a:noFill/>
                </a:ln>
                <a:solidFill>
                  <a:srgbClr val="000000"/>
                </a:solidFill>
                <a:effectLst/>
                <a:uLnTx/>
                <a:uFillTx/>
                <a:latin typeface="Arial"/>
                <a:cs typeface="Arial"/>
                <a:sym typeface="Arial"/>
              </a:rPr>
              <a:t>.</a:t>
            </a:r>
            <a:endParaRPr kumimoji="0" lang="es-ES_tradnl" altLang="es-CL" sz="2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29367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p:txBody>
          <a:bodyPr>
            <a:normAutofit/>
          </a:bodyPr>
          <a:lstStyle/>
          <a:p>
            <a:r>
              <a:rPr lang="es-CL" dirty="0"/>
              <a:t>Sistemas Operativos</a:t>
            </a:r>
          </a:p>
        </p:txBody>
      </p:sp>
      <p:pic>
        <p:nvPicPr>
          <p:cNvPr id="3" name="Picture 4" descr="Resultado de imagen para gnu linux">
            <a:extLst>
              <a:ext uri="{FF2B5EF4-FFF2-40B4-BE49-F238E27FC236}">
                <a16:creationId xmlns:a16="http://schemas.microsoft.com/office/drawing/2014/main" id="{33AB2C5A-6411-84F8-5D77-3B86BB79CC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3784" y="4709937"/>
            <a:ext cx="2743148" cy="16158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sultado de imagen para centos png">
            <a:extLst>
              <a:ext uri="{FF2B5EF4-FFF2-40B4-BE49-F238E27FC236}">
                <a16:creationId xmlns:a16="http://schemas.microsoft.com/office/drawing/2014/main" id="{EF910D9B-D917-19DA-BFAB-303FF2AD75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2316" y="1496328"/>
            <a:ext cx="2422055" cy="951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esultado de imagen para redhat">
            <a:extLst>
              <a:ext uri="{FF2B5EF4-FFF2-40B4-BE49-F238E27FC236}">
                <a16:creationId xmlns:a16="http://schemas.microsoft.com/office/drawing/2014/main" id="{9B43485B-FEDA-8C3F-82FD-483A9BEF05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9877" y="2908535"/>
            <a:ext cx="1778818" cy="11867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Resultado de imagen para kali linux logo">
            <a:extLst>
              <a:ext uri="{FF2B5EF4-FFF2-40B4-BE49-F238E27FC236}">
                <a16:creationId xmlns:a16="http://schemas.microsoft.com/office/drawing/2014/main" id="{F4CA937C-D869-1AB3-6EDE-3F6C879158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2329" y="1232706"/>
            <a:ext cx="2090202" cy="14783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Resultado de imagen para parrot os logo">
            <a:extLst>
              <a:ext uri="{FF2B5EF4-FFF2-40B4-BE49-F238E27FC236}">
                <a16:creationId xmlns:a16="http://schemas.microsoft.com/office/drawing/2014/main" id="{EFD89194-4C22-F836-616A-ACB1737435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2613" y="3072166"/>
            <a:ext cx="2131171" cy="10346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Resultado de imagen para debian logo">
            <a:extLst>
              <a:ext uri="{FF2B5EF4-FFF2-40B4-BE49-F238E27FC236}">
                <a16:creationId xmlns:a16="http://schemas.microsoft.com/office/drawing/2014/main" id="{FDE1AEF8-9FFC-A2DE-6393-0E821AD0C75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25929" y="1339633"/>
            <a:ext cx="235423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Resultado de imagen para ubuntu logo">
            <a:extLst>
              <a:ext uri="{FF2B5EF4-FFF2-40B4-BE49-F238E27FC236}">
                <a16:creationId xmlns:a16="http://schemas.microsoft.com/office/drawing/2014/main" id="{F88893BD-CB6A-E317-AD3A-0005A386A9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5929" y="2908535"/>
            <a:ext cx="1460814" cy="1163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Resultado de imagen para fedora linux logo">
            <a:extLst>
              <a:ext uri="{FF2B5EF4-FFF2-40B4-BE49-F238E27FC236}">
                <a16:creationId xmlns:a16="http://schemas.microsoft.com/office/drawing/2014/main" id="{F81F06A5-CCFC-6749-14E3-7C7B25ED1A3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4989" y="4976422"/>
            <a:ext cx="1907704" cy="6037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descr="Resultado de imagen para suse">
            <a:extLst>
              <a:ext uri="{FF2B5EF4-FFF2-40B4-BE49-F238E27FC236}">
                <a16:creationId xmlns:a16="http://schemas.microsoft.com/office/drawing/2014/main" id="{B7DCC44D-EB0B-7DE7-7C03-D47E3170D4C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64371" y="4673167"/>
            <a:ext cx="2131171" cy="96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378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p:txBody>
          <a:bodyPr>
            <a:normAutofit/>
          </a:bodyPr>
          <a:lstStyle/>
          <a:p>
            <a:r>
              <a:rPr lang="es-CL" dirty="0"/>
              <a:t>Sistemas Operativos</a:t>
            </a:r>
          </a:p>
        </p:txBody>
      </p:sp>
      <p:sp>
        <p:nvSpPr>
          <p:cNvPr id="5" name="Rectángulo 4">
            <a:extLst>
              <a:ext uri="{FF2B5EF4-FFF2-40B4-BE49-F238E27FC236}">
                <a16:creationId xmlns:a16="http://schemas.microsoft.com/office/drawing/2014/main" id="{30400485-D9A2-F6F9-1946-BAB8D1C80FFB}"/>
              </a:ext>
            </a:extLst>
          </p:cNvPr>
          <p:cNvSpPr/>
          <p:nvPr/>
        </p:nvSpPr>
        <p:spPr>
          <a:xfrm>
            <a:off x="457200" y="1351007"/>
            <a:ext cx="6596743" cy="4832092"/>
          </a:xfrm>
          <a:prstGeom prst="rect">
            <a:avLst/>
          </a:prstGeom>
        </p:spPr>
        <p:txBody>
          <a:bodyPr wrap="square">
            <a:spAutoFit/>
          </a:bodyPr>
          <a:lstStyle/>
          <a:p>
            <a:pPr algn="just">
              <a:buClr>
                <a:srgbClr val="000000"/>
              </a:buClr>
              <a:buFont typeface="Arial"/>
              <a:buNone/>
            </a:pPr>
            <a:r>
              <a:rPr lang="es-CL" altLang="es-CL" sz="2800" kern="0" dirty="0">
                <a:solidFill>
                  <a:srgbClr val="000000"/>
                </a:solidFill>
                <a:cs typeface="Arial"/>
                <a:sym typeface="Arial"/>
              </a:rPr>
              <a:t>Las funciones más importantes del </a:t>
            </a:r>
            <a:r>
              <a:rPr lang="es-CL" altLang="es-CL" sz="2800" kern="0" dirty="0" err="1">
                <a:solidFill>
                  <a:srgbClr val="000000"/>
                </a:solidFill>
                <a:cs typeface="Arial"/>
                <a:sym typeface="Arial"/>
              </a:rPr>
              <a:t>kernel</a:t>
            </a:r>
            <a:r>
              <a:rPr lang="es-CL" altLang="es-CL" sz="2800" kern="0" dirty="0">
                <a:solidFill>
                  <a:srgbClr val="000000"/>
                </a:solidFill>
                <a:cs typeface="Arial"/>
                <a:sym typeface="Arial"/>
              </a:rPr>
              <a:t>, aunque no las únicas, son:</a:t>
            </a:r>
          </a:p>
          <a:p>
            <a:pPr marL="457200" indent="-457200" algn="just">
              <a:buClr>
                <a:srgbClr val="000000"/>
              </a:buClr>
              <a:buFont typeface="Arial" panose="020B0604020202020204" pitchFamily="34" charset="0"/>
              <a:buChar char="•"/>
            </a:pPr>
            <a:r>
              <a:rPr lang="es-CL" altLang="es-CL" sz="2800" kern="0" dirty="0">
                <a:solidFill>
                  <a:srgbClr val="000000"/>
                </a:solidFill>
                <a:cs typeface="Arial"/>
                <a:sym typeface="Arial"/>
              </a:rPr>
              <a:t>Administración de la memoria para todos los programas y procesos en ejecución.</a:t>
            </a:r>
          </a:p>
          <a:p>
            <a:pPr marL="457200" indent="-457200" algn="just">
              <a:buClr>
                <a:srgbClr val="000000"/>
              </a:buClr>
              <a:buFont typeface="Arial" panose="020B0604020202020204" pitchFamily="34" charset="0"/>
              <a:buChar char="•"/>
            </a:pPr>
            <a:r>
              <a:rPr lang="es-CL" altLang="es-CL" sz="2800" kern="0" dirty="0">
                <a:solidFill>
                  <a:srgbClr val="000000"/>
                </a:solidFill>
                <a:cs typeface="Arial"/>
                <a:sym typeface="Arial"/>
              </a:rPr>
              <a:t>Administración del tiempo de procesador que los programas y procesos en ejecución utilizan.</a:t>
            </a:r>
          </a:p>
          <a:p>
            <a:pPr marL="457200" indent="-457200" algn="just">
              <a:buClr>
                <a:srgbClr val="000000"/>
              </a:buClr>
              <a:buFont typeface="Arial" panose="020B0604020202020204" pitchFamily="34" charset="0"/>
              <a:buChar char="•"/>
            </a:pPr>
            <a:r>
              <a:rPr lang="es-CL" altLang="es-CL" sz="2800" kern="0" dirty="0">
                <a:solidFill>
                  <a:srgbClr val="000000"/>
                </a:solidFill>
                <a:cs typeface="Arial"/>
                <a:sym typeface="Arial"/>
              </a:rPr>
              <a:t>Es el encargado de que podamos acceder al hardware del computador de una manera cómoda.</a:t>
            </a:r>
          </a:p>
        </p:txBody>
      </p:sp>
      <p:pic>
        <p:nvPicPr>
          <p:cNvPr id="4098" name="Picture 2" descr="Qué es el Kernel en Linux? ¿Para qué sirve?">
            <a:extLst>
              <a:ext uri="{FF2B5EF4-FFF2-40B4-BE49-F238E27FC236}">
                <a16:creationId xmlns:a16="http://schemas.microsoft.com/office/drawing/2014/main" id="{8214742C-DD58-FEF7-EF79-B1A1D9149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549" y="1879042"/>
            <a:ext cx="4610260" cy="364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747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p:txBody>
          <a:bodyPr>
            <a:normAutofit/>
          </a:bodyPr>
          <a:lstStyle/>
          <a:p>
            <a:r>
              <a:rPr lang="es-CL" dirty="0"/>
              <a:t>Sistemas Operativos</a:t>
            </a:r>
          </a:p>
        </p:txBody>
      </p:sp>
      <p:pic>
        <p:nvPicPr>
          <p:cNvPr id="3" name="Picture 2" descr="Imagen relacionada">
            <a:extLst>
              <a:ext uri="{FF2B5EF4-FFF2-40B4-BE49-F238E27FC236}">
                <a16:creationId xmlns:a16="http://schemas.microsoft.com/office/drawing/2014/main" id="{F901D9E9-B232-D83D-5DA4-76D18050B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536" y="1001775"/>
            <a:ext cx="8188927" cy="585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88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57DE4-DBA5-5E5A-184D-52B1FDCA03F4}"/>
              </a:ext>
            </a:extLst>
          </p:cNvPr>
          <p:cNvSpPr>
            <a:spLocks noGrp="1"/>
          </p:cNvSpPr>
          <p:nvPr>
            <p:ph type="title"/>
          </p:nvPr>
        </p:nvSpPr>
        <p:spPr/>
        <p:txBody>
          <a:bodyPr>
            <a:normAutofit/>
          </a:bodyPr>
          <a:lstStyle/>
          <a:p>
            <a:r>
              <a:rPr lang="es-CL" dirty="0"/>
              <a:t>Sistemas Operativos</a:t>
            </a:r>
          </a:p>
        </p:txBody>
      </p:sp>
      <p:sp>
        <p:nvSpPr>
          <p:cNvPr id="4" name="Rectángulo 3">
            <a:extLst>
              <a:ext uri="{FF2B5EF4-FFF2-40B4-BE49-F238E27FC236}">
                <a16:creationId xmlns:a16="http://schemas.microsoft.com/office/drawing/2014/main" id="{424B4634-1A89-E6DC-5469-F3EF7C0F6B1E}"/>
              </a:ext>
            </a:extLst>
          </p:cNvPr>
          <p:cNvSpPr/>
          <p:nvPr/>
        </p:nvSpPr>
        <p:spPr>
          <a:xfrm>
            <a:off x="457200" y="1459568"/>
            <a:ext cx="6009588" cy="3970318"/>
          </a:xfrm>
          <a:prstGeom prst="rect">
            <a:avLst/>
          </a:prstGeom>
        </p:spPr>
        <p:txBody>
          <a:bodyPr wrap="square">
            <a:spAutoFit/>
          </a:bodyPr>
          <a:lstStyle/>
          <a:p>
            <a:pPr algn="just">
              <a:lnSpc>
                <a:spcPct val="90000"/>
              </a:lnSpc>
              <a:buClr>
                <a:srgbClr val="000000"/>
              </a:buClr>
              <a:buFont typeface="Arial"/>
              <a:buNone/>
            </a:pPr>
            <a:r>
              <a:rPr lang="es-ES" altLang="es-CL" sz="2800" kern="0" dirty="0">
                <a:solidFill>
                  <a:srgbClr val="000000"/>
                </a:solidFill>
                <a:cs typeface="Arial"/>
                <a:sym typeface="Arial"/>
              </a:rPr>
              <a:t>El proyecto </a:t>
            </a:r>
            <a:r>
              <a:rPr lang="es-ES" altLang="es-CL" sz="2800" b="1" kern="0" dirty="0">
                <a:solidFill>
                  <a:srgbClr val="000000"/>
                </a:solidFill>
                <a:cs typeface="Arial"/>
                <a:sym typeface="Arial"/>
              </a:rPr>
              <a:t>GNU</a:t>
            </a:r>
            <a:r>
              <a:rPr lang="es-ES" altLang="es-CL" sz="2800" kern="0" dirty="0">
                <a:solidFill>
                  <a:srgbClr val="000000"/>
                </a:solidFill>
                <a:cs typeface="Arial"/>
                <a:sym typeface="Arial"/>
              </a:rPr>
              <a:t> pretende ser un entorno computacional completo de uso libre;</a:t>
            </a:r>
            <a:r>
              <a:rPr lang="es-MX" altLang="es-CL" sz="2800" kern="0" dirty="0">
                <a:solidFill>
                  <a:srgbClr val="000000"/>
                </a:solidFill>
                <a:cs typeface="Arial"/>
                <a:sym typeface="Arial"/>
              </a:rPr>
              <a:t> </a:t>
            </a:r>
            <a:r>
              <a:rPr lang="es-ES" altLang="es-CL" sz="2800" kern="0" dirty="0">
                <a:solidFill>
                  <a:srgbClr val="000000"/>
                </a:solidFill>
                <a:cs typeface="Arial"/>
                <a:sym typeface="Arial"/>
              </a:rPr>
              <a:t>debe </a:t>
            </a:r>
            <a:r>
              <a:rPr lang="es-MX" altLang="es-CL" sz="2800" kern="0" dirty="0">
                <a:solidFill>
                  <a:srgbClr val="000000"/>
                </a:solidFill>
                <a:cs typeface="Arial"/>
                <a:sym typeface="Arial"/>
              </a:rPr>
              <a:t>incluir</a:t>
            </a:r>
            <a:r>
              <a:rPr lang="es-ES" altLang="es-CL" sz="2800" kern="0" dirty="0">
                <a:solidFill>
                  <a:srgbClr val="000000"/>
                </a:solidFill>
                <a:cs typeface="Arial"/>
                <a:sym typeface="Arial"/>
              </a:rPr>
              <a:t> un sistema operativo avanzado, herramientas de desarrollo, hojas de cálculo, gestores de bases de datos, editores y procesadores de textos, juegos y otros programas típicos que un usuario de un computador pueda necesitar</a:t>
            </a:r>
            <a:r>
              <a:rPr lang="es-MX" altLang="es-CL" sz="2800" kern="0" dirty="0">
                <a:solidFill>
                  <a:srgbClr val="000000"/>
                </a:solidFill>
                <a:cs typeface="Arial"/>
                <a:sym typeface="Arial"/>
              </a:rPr>
              <a:t>.</a:t>
            </a:r>
            <a:endParaRPr lang="es-ES" altLang="es-CL" sz="2800" kern="0" dirty="0">
              <a:solidFill>
                <a:srgbClr val="000000"/>
              </a:solidFill>
              <a:cs typeface="Arial"/>
              <a:sym typeface="Arial"/>
            </a:endParaRPr>
          </a:p>
        </p:txBody>
      </p:sp>
      <p:pic>
        <p:nvPicPr>
          <p:cNvPr id="5122" name="Picture 2" descr="Logos GNU | focaclipart">
            <a:extLst>
              <a:ext uri="{FF2B5EF4-FFF2-40B4-BE49-F238E27FC236}">
                <a16:creationId xmlns:a16="http://schemas.microsoft.com/office/drawing/2014/main" id="{758EF215-D166-3963-AB88-EFE12DB5B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397" y="2241448"/>
            <a:ext cx="54483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49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ow to Install Rocky Linux 8 on VMware Workstation - YouTube">
            <a:extLst>
              <a:ext uri="{FF2B5EF4-FFF2-40B4-BE49-F238E27FC236}">
                <a16:creationId xmlns:a16="http://schemas.microsoft.com/office/drawing/2014/main" id="{F5A3DCC6-92FE-2030-01AD-FB186BE4A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425" y="1830055"/>
            <a:ext cx="8313336" cy="467625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0177CE6F-700C-9CBC-6E60-3C345BF2385F}"/>
              </a:ext>
            </a:extLst>
          </p:cNvPr>
          <p:cNvSpPr>
            <a:spLocks noGrp="1"/>
          </p:cNvSpPr>
          <p:nvPr>
            <p:ph idx="1"/>
          </p:nvPr>
        </p:nvSpPr>
        <p:spPr/>
        <p:txBody>
          <a:bodyPr/>
          <a:lstStyle/>
          <a:p>
            <a:pPr marL="0" indent="0">
              <a:buNone/>
            </a:pPr>
            <a:r>
              <a:rPr lang="es-CL">
                <a:solidFill>
                  <a:schemeClr val="bg1">
                    <a:lumMod val="50000"/>
                  </a:schemeClr>
                </a:solidFill>
              </a:rPr>
              <a:t>Actividad Laboratorio:</a:t>
            </a:r>
            <a:endParaRPr lang="es-CL" dirty="0">
              <a:solidFill>
                <a:schemeClr val="bg1">
                  <a:lumMod val="50000"/>
                </a:schemeClr>
              </a:solidFill>
            </a:endParaRPr>
          </a:p>
        </p:txBody>
      </p:sp>
      <p:sp>
        <p:nvSpPr>
          <p:cNvPr id="4" name="Título 1">
            <a:extLst>
              <a:ext uri="{FF2B5EF4-FFF2-40B4-BE49-F238E27FC236}">
                <a16:creationId xmlns:a16="http://schemas.microsoft.com/office/drawing/2014/main" id="{35E9C521-39AB-173C-3FE0-1AAF4A24955F}"/>
              </a:ext>
            </a:extLst>
          </p:cNvPr>
          <p:cNvSpPr>
            <a:spLocks noGrp="1"/>
          </p:cNvSpPr>
          <p:nvPr>
            <p:ph type="title"/>
          </p:nvPr>
        </p:nvSpPr>
        <p:spPr>
          <a:xfrm>
            <a:off x="323850" y="477838"/>
            <a:ext cx="9401175" cy="406400"/>
          </a:xfrm>
        </p:spPr>
        <p:txBody>
          <a:bodyPr>
            <a:normAutofit/>
          </a:bodyPr>
          <a:lstStyle/>
          <a:p>
            <a:r>
              <a:rPr lang="es-CL" dirty="0"/>
              <a:t>Sistemas Operativos</a:t>
            </a:r>
          </a:p>
        </p:txBody>
      </p:sp>
    </p:spTree>
    <p:extLst>
      <p:ext uri="{BB962C8B-B14F-4D97-AF65-F5344CB8AC3E}">
        <p14:creationId xmlns:p14="http://schemas.microsoft.com/office/powerpoint/2010/main" val="4103162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1" name="Rectangle 1025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Freeform: Shape 10252">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5" name="Freeform: Shape 10254">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1">
            <a:extLst>
              <a:ext uri="{FF2B5EF4-FFF2-40B4-BE49-F238E27FC236}">
                <a16:creationId xmlns:a16="http://schemas.microsoft.com/office/drawing/2014/main" id="{BCC71A21-F3FD-03BF-6049-5E5F70D00F92}"/>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5000"/>
              <a:t>¿Qué es un Sistema Operativo?</a:t>
            </a:r>
          </a:p>
        </p:txBody>
      </p:sp>
      <p:pic>
        <p:nvPicPr>
          <p:cNvPr id="10246" name="Picture 6" descr="pregunta Logo | Herramienta de diseño de logotipos gratuita de Flaming Text">
            <a:extLst>
              <a:ext uri="{FF2B5EF4-FFF2-40B4-BE49-F238E27FC236}">
                <a16:creationId xmlns:a16="http://schemas.microsoft.com/office/drawing/2014/main" id="{31F99E6D-E113-F54C-D86F-49B2181018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67237" y="4445728"/>
            <a:ext cx="5702113" cy="263722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FD459A0-0E95-7D4C-405A-B85B172862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299" b="98264" l="9947" r="89876">
                        <a14:foregroundMark x1="71048" y1="89583" x2="71226" y2="92708"/>
                        <a14:foregroundMark x1="45648" y1="92014" x2="57726" y2="92014"/>
                        <a14:foregroundMark x1="57726" y1="92014" x2="59503" y2="91493"/>
                        <a14:foregroundMark x1="28242" y1="6771" x2="35169" y2="9549"/>
                        <a14:foregroundMark x1="24867" y1="7118" x2="25222" y2="6250"/>
                        <a14:foregroundMark x1="33215" y1="5729" x2="34458" y2="4688"/>
                        <a14:foregroundMark x1="40497" y1="4861" x2="41208" y2="4861"/>
                        <a14:foregroundMark x1="32682" y1="3646" x2="32682" y2="3646"/>
                        <a14:foregroundMark x1="36590" y1="3299" x2="36590" y2="3299"/>
                        <a14:foregroundMark x1="33393" y1="3299" x2="33393" y2="3299"/>
                        <a14:foregroundMark x1="69094" y1="98264" x2="69094" y2="98264"/>
                        <a14:backgroundMark x1="27353" y1="5382" x2="27353" y2="5382"/>
                        <a14:backgroundMark x1="31261" y1="4340" x2="31261" y2="4340"/>
                        <a14:backgroundMark x1="33570" y1="4340" x2="33570" y2="4340"/>
                      </a14:backgroundRemoval>
                    </a14:imgEffect>
                  </a14:imgLayer>
                </a14:imgProps>
              </a:ext>
              <a:ext uri="{28A0092B-C50C-407E-A947-70E740481C1C}">
                <a14:useLocalDpi xmlns:a14="http://schemas.microsoft.com/office/drawing/2010/main" val="0"/>
              </a:ext>
            </a:extLst>
          </a:blip>
          <a:stretch>
            <a:fillRect/>
          </a:stretch>
        </p:blipFill>
        <p:spPr bwMode="auto">
          <a:xfrm>
            <a:off x="6754318" y="684674"/>
            <a:ext cx="4736064" cy="484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34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 Sistemas operativos | Software de sistema - david abraham tellez bautista  Software de sistema">
            <a:extLst>
              <a:ext uri="{FF2B5EF4-FFF2-40B4-BE49-F238E27FC236}">
                <a16:creationId xmlns:a16="http://schemas.microsoft.com/office/drawing/2014/main" id="{4A369C08-EA36-9311-1057-2D71F175FE0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190576" y="3277905"/>
            <a:ext cx="7179667" cy="478883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B635EDF-175E-6126-33EA-8A51DF2A9127}"/>
              </a:ext>
            </a:extLst>
          </p:cNvPr>
          <p:cNvSpPr>
            <a:spLocks noGrp="1"/>
          </p:cNvSpPr>
          <p:nvPr>
            <p:ph type="title"/>
          </p:nvPr>
        </p:nvSpPr>
        <p:spPr/>
        <p:txBody>
          <a:bodyPr/>
          <a:lstStyle/>
          <a:p>
            <a:r>
              <a:rPr lang="es-CL" dirty="0"/>
              <a:t>¿Qué es un Sistema Operativo?</a:t>
            </a:r>
          </a:p>
        </p:txBody>
      </p:sp>
      <p:sp>
        <p:nvSpPr>
          <p:cNvPr id="11" name="1 Título">
            <a:extLst>
              <a:ext uri="{FF2B5EF4-FFF2-40B4-BE49-F238E27FC236}">
                <a16:creationId xmlns:a16="http://schemas.microsoft.com/office/drawing/2014/main" id="{B4DC9116-524E-DD2E-920B-E1A8B32F5B2A}"/>
              </a:ext>
            </a:extLst>
          </p:cNvPr>
          <p:cNvSpPr txBox="1">
            <a:spLocks/>
          </p:cNvSpPr>
          <p:nvPr/>
        </p:nvSpPr>
        <p:spPr bwMode="auto">
          <a:xfrm>
            <a:off x="1981200" y="967975"/>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1" fontAlgn="base" hangingPunct="1">
              <a:spcBef>
                <a:spcPct val="0"/>
              </a:spcBef>
              <a:spcAft>
                <a:spcPct val="0"/>
              </a:spcAft>
              <a:defRPr sz="3600" kern="1200">
                <a:solidFill>
                  <a:schemeClr val="tx2">
                    <a:lumMod val="50000"/>
                  </a:schemeClr>
                </a:solidFill>
                <a:latin typeface="+mj-lt"/>
                <a:ea typeface="ＭＳ Ｐゴシック" charset="-128"/>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128"/>
              </a:defRPr>
            </a:lvl2pPr>
            <a:lvl3pPr algn="ctr" defTabSz="457200" rtl="0" eaLnBrk="1" fontAlgn="base" hangingPunct="1">
              <a:spcBef>
                <a:spcPct val="0"/>
              </a:spcBef>
              <a:spcAft>
                <a:spcPct val="0"/>
              </a:spcAft>
              <a:defRPr sz="4400">
                <a:solidFill>
                  <a:schemeClr val="tx1"/>
                </a:solidFill>
                <a:latin typeface="Calibri" charset="0"/>
                <a:ea typeface="ＭＳ Ｐゴシック" charset="-128"/>
              </a:defRPr>
            </a:lvl3pPr>
            <a:lvl4pPr algn="ctr" defTabSz="457200" rtl="0" eaLnBrk="1" fontAlgn="base" hangingPunct="1">
              <a:spcBef>
                <a:spcPct val="0"/>
              </a:spcBef>
              <a:spcAft>
                <a:spcPct val="0"/>
              </a:spcAft>
              <a:defRPr sz="4400">
                <a:solidFill>
                  <a:schemeClr val="tx1"/>
                </a:solidFill>
                <a:latin typeface="Calibri" charset="0"/>
                <a:ea typeface="ＭＳ Ｐゴシック" charset="-128"/>
              </a:defRPr>
            </a:lvl4pPr>
            <a:lvl5pPr algn="ctr" defTabSz="457200" rtl="0" eaLnBrk="1" fontAlgn="base" hangingPunct="1">
              <a:spcBef>
                <a:spcPct val="0"/>
              </a:spcBef>
              <a:spcAft>
                <a:spcPct val="0"/>
              </a:spcAft>
              <a:defRPr sz="4400">
                <a:solidFill>
                  <a:schemeClr val="tx1"/>
                </a:solidFill>
                <a:latin typeface="Calibri" charset="0"/>
                <a:ea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CL" sz="3600" b="0" i="0" u="none" strike="noStrike" kern="1200" cap="none" spc="0" normalizeH="0" baseline="0" noProof="0" dirty="0">
                <a:ln>
                  <a:noFill/>
                </a:ln>
                <a:solidFill>
                  <a:srgbClr val="1F497D">
                    <a:lumMod val="50000"/>
                  </a:srgbClr>
                </a:solidFill>
                <a:effectLst/>
                <a:uLnTx/>
                <a:uFillTx/>
                <a:latin typeface="Calibri"/>
                <a:ea typeface="ＭＳ Ｐゴシック" charset="-128"/>
                <a:cs typeface="+mj-cs"/>
              </a:rPr>
              <a:t>Introducción</a:t>
            </a:r>
            <a:endParaRPr kumimoji="0" lang="es-ES" sz="3600" b="0" i="0" u="none" strike="noStrike" kern="1200" cap="none" spc="0" normalizeH="0" baseline="0" noProof="0" dirty="0">
              <a:ln>
                <a:noFill/>
              </a:ln>
              <a:solidFill>
                <a:srgbClr val="1F497D">
                  <a:lumMod val="50000"/>
                </a:srgbClr>
              </a:solidFill>
              <a:effectLst/>
              <a:uLnTx/>
              <a:uFillTx/>
              <a:latin typeface="Calibri"/>
              <a:ea typeface="ＭＳ Ｐゴシック" charset="-128"/>
              <a:cs typeface="+mj-cs"/>
            </a:endParaRPr>
          </a:p>
        </p:txBody>
      </p:sp>
      <p:sp>
        <p:nvSpPr>
          <p:cNvPr id="12" name="Marcador de contenido 2">
            <a:extLst>
              <a:ext uri="{FF2B5EF4-FFF2-40B4-BE49-F238E27FC236}">
                <a16:creationId xmlns:a16="http://schemas.microsoft.com/office/drawing/2014/main" id="{3E1B5A20-C8F4-78BB-C2D0-CA62D338ECDD}"/>
              </a:ext>
            </a:extLst>
          </p:cNvPr>
          <p:cNvSpPr txBox="1">
            <a:spLocks/>
          </p:cNvSpPr>
          <p:nvPr/>
        </p:nvSpPr>
        <p:spPr>
          <a:xfrm>
            <a:off x="1811524" y="1862830"/>
            <a:ext cx="8568952" cy="3991174"/>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50000"/>
              </a:lnSpc>
              <a:buFont typeface="Arial" charset="0"/>
              <a:buNone/>
            </a:pPr>
            <a:r>
              <a:rPr lang="es-ES" sz="2000" dirty="0">
                <a:solidFill>
                  <a:prstClr val="black"/>
                </a:solidFill>
                <a:latin typeface="Calibri"/>
              </a:rPr>
              <a:t>Un Sistema Operativo (SO) es un programa informático cuyo principal objetivo es permitir la interacción entre usuario y máquina.</a:t>
            </a:r>
          </a:p>
          <a:p>
            <a:pPr marL="0" indent="0" algn="just">
              <a:lnSpc>
                <a:spcPct val="150000"/>
              </a:lnSpc>
              <a:buFont typeface="Arial" charset="0"/>
              <a:buNone/>
            </a:pPr>
            <a:r>
              <a:rPr lang="es-ES" sz="2000" dirty="0">
                <a:solidFill>
                  <a:prstClr val="black"/>
                </a:solidFill>
                <a:latin typeface="Calibri"/>
              </a:rPr>
              <a:t>Cumple otras funciones como gestionar la memoria y archivos del ordenador o coordinar la comunicación entre </a:t>
            </a:r>
            <a:r>
              <a:rPr lang="es-ES" sz="2000" i="1" dirty="0">
                <a:solidFill>
                  <a:prstClr val="black"/>
                </a:solidFill>
                <a:latin typeface="Calibri"/>
              </a:rPr>
              <a:t>hardware</a:t>
            </a:r>
            <a:r>
              <a:rPr lang="es-ES" sz="2000" dirty="0">
                <a:solidFill>
                  <a:prstClr val="black"/>
                </a:solidFill>
                <a:latin typeface="Calibri"/>
              </a:rPr>
              <a:t> (elementos físicos de la computadora) y </a:t>
            </a:r>
            <a:r>
              <a:rPr lang="es-ES" sz="2000" i="1" dirty="0">
                <a:solidFill>
                  <a:prstClr val="black"/>
                </a:solidFill>
                <a:latin typeface="Calibri"/>
              </a:rPr>
              <a:t>software</a:t>
            </a:r>
            <a:r>
              <a:rPr lang="es-ES" sz="2000" dirty="0">
                <a:solidFill>
                  <a:prstClr val="black"/>
                </a:solidFill>
                <a:latin typeface="Calibri"/>
              </a:rPr>
              <a:t> (programas o aplicaciones). Es decir, el SO es el programa principal de una computadora.</a:t>
            </a:r>
          </a:p>
          <a:p>
            <a:pPr marL="0" indent="0" algn="just">
              <a:lnSpc>
                <a:spcPct val="150000"/>
              </a:lnSpc>
              <a:buFont typeface="Arial" charset="0"/>
              <a:buNone/>
            </a:pPr>
            <a:r>
              <a:rPr lang="es-ES" sz="2000" dirty="0">
                <a:solidFill>
                  <a:prstClr val="black"/>
                </a:solidFill>
                <a:latin typeface="Calibri"/>
              </a:rPr>
              <a:t>Dentro del Sistema Operativo, una de las grandes funcionalidades es la participación en los procesos informáticos orientados a servicios entregados por RED que manejan grandes volúmenes de información.</a:t>
            </a:r>
          </a:p>
          <a:p>
            <a:pPr marL="0" indent="0">
              <a:buFont typeface="Arial" charset="0"/>
              <a:buNone/>
            </a:pPr>
            <a:endParaRPr lang="es-CL" sz="1800" dirty="0">
              <a:solidFill>
                <a:prstClr val="black"/>
              </a:solidFill>
              <a:latin typeface="Calibri"/>
            </a:endParaRPr>
          </a:p>
        </p:txBody>
      </p:sp>
    </p:spTree>
    <p:extLst>
      <p:ext uri="{BB962C8B-B14F-4D97-AF65-F5344CB8AC3E}">
        <p14:creationId xmlns:p14="http://schemas.microsoft.com/office/powerpoint/2010/main" val="1173563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635EDF-175E-6126-33EA-8A51DF2A9127}"/>
              </a:ext>
            </a:extLst>
          </p:cNvPr>
          <p:cNvSpPr>
            <a:spLocks noGrp="1"/>
          </p:cNvSpPr>
          <p:nvPr>
            <p:ph type="title"/>
          </p:nvPr>
        </p:nvSpPr>
        <p:spPr/>
        <p:txBody>
          <a:bodyPr/>
          <a:lstStyle/>
          <a:p>
            <a:r>
              <a:rPr lang="es-CL" dirty="0"/>
              <a:t>¿Qué es un Sistema Operativo?</a:t>
            </a:r>
          </a:p>
        </p:txBody>
      </p:sp>
      <p:pic>
        <p:nvPicPr>
          <p:cNvPr id="2050" name="Picture 2" descr="En la imagen se observa un cuadro conceptual que articula los términos Usuario, Aplicación, Sistema Operativo y Hardware">
            <a:extLst>
              <a:ext uri="{FF2B5EF4-FFF2-40B4-BE49-F238E27FC236}">
                <a16:creationId xmlns:a16="http://schemas.microsoft.com/office/drawing/2014/main" id="{7B6FB89A-2463-7960-B2F3-874831497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823" y="1146629"/>
            <a:ext cx="3662998" cy="542108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D69CB37-F80B-0747-D91C-6165ADCAFF2C}"/>
              </a:ext>
            </a:extLst>
          </p:cNvPr>
          <p:cNvSpPr txBox="1"/>
          <p:nvPr/>
        </p:nvSpPr>
        <p:spPr>
          <a:xfrm>
            <a:off x="323849" y="1307575"/>
            <a:ext cx="7269707" cy="4708981"/>
          </a:xfrm>
          <a:prstGeom prst="rect">
            <a:avLst/>
          </a:prstGeom>
          <a:noFill/>
        </p:spPr>
        <p:txBody>
          <a:bodyPr wrap="square">
            <a:spAutoFit/>
          </a:bodyPr>
          <a:lstStyle/>
          <a:p>
            <a:r>
              <a:rPr lang="es-ES" sz="2000" dirty="0">
                <a:solidFill>
                  <a:schemeClr val="tx2">
                    <a:lumMod val="10000"/>
                  </a:schemeClr>
                </a:solidFill>
              </a:rPr>
              <a:t>Componentes de un sistema operativo</a:t>
            </a:r>
          </a:p>
          <a:p>
            <a:r>
              <a:rPr lang="es-ES" sz="2000" dirty="0">
                <a:solidFill>
                  <a:schemeClr val="tx2">
                    <a:lumMod val="10000"/>
                  </a:schemeClr>
                </a:solidFill>
              </a:rPr>
              <a:t>El sistema operativo posee tres componentes esenciales que permiten la interacción con el hardware:</a:t>
            </a:r>
          </a:p>
          <a:p>
            <a:endParaRPr lang="es-ES" sz="2000" dirty="0">
              <a:solidFill>
                <a:schemeClr val="tx2">
                  <a:lumMod val="10000"/>
                </a:schemeClr>
              </a:solidFill>
            </a:endParaRPr>
          </a:p>
          <a:p>
            <a:r>
              <a:rPr lang="es-ES" sz="2000" b="1" dirty="0">
                <a:solidFill>
                  <a:schemeClr val="tx2">
                    <a:lumMod val="10000"/>
                  </a:schemeClr>
                </a:solidFill>
              </a:rPr>
              <a:t>Sistema de archivos</a:t>
            </a:r>
            <a:r>
              <a:rPr lang="es-ES" sz="2000" dirty="0">
                <a:solidFill>
                  <a:schemeClr val="tx2">
                    <a:lumMod val="10000"/>
                  </a:schemeClr>
                </a:solidFill>
              </a:rPr>
              <a:t>: Es el registro de archivos donde adquieren una estructura arbórea.</a:t>
            </a:r>
          </a:p>
          <a:p>
            <a:endParaRPr lang="es-ES" sz="2000" dirty="0">
              <a:solidFill>
                <a:schemeClr val="tx2">
                  <a:lumMod val="10000"/>
                </a:schemeClr>
              </a:solidFill>
            </a:endParaRPr>
          </a:p>
          <a:p>
            <a:r>
              <a:rPr lang="es-ES" sz="2000" b="1" dirty="0">
                <a:solidFill>
                  <a:schemeClr val="tx2">
                    <a:lumMod val="10000"/>
                  </a:schemeClr>
                </a:solidFill>
              </a:rPr>
              <a:t>Interpretación de comandos</a:t>
            </a:r>
            <a:r>
              <a:rPr lang="es-ES" sz="2000" dirty="0">
                <a:solidFill>
                  <a:schemeClr val="tx2">
                    <a:lumMod val="10000"/>
                  </a:schemeClr>
                </a:solidFill>
              </a:rPr>
              <a:t>: Se logra con aquellos componentes que permiten la interpretación de los comandos, que tienen como función comunicar las órdenes dadas por el usuario en un lenguaje que el hardware pueda interpretar.</a:t>
            </a:r>
          </a:p>
          <a:p>
            <a:endParaRPr lang="es-ES" sz="2000" dirty="0">
              <a:solidFill>
                <a:schemeClr val="tx2">
                  <a:lumMod val="10000"/>
                </a:schemeClr>
              </a:solidFill>
            </a:endParaRPr>
          </a:p>
          <a:p>
            <a:r>
              <a:rPr lang="es-ES" sz="2000" b="1" dirty="0">
                <a:solidFill>
                  <a:schemeClr val="tx2">
                    <a:lumMod val="10000"/>
                  </a:schemeClr>
                </a:solidFill>
              </a:rPr>
              <a:t>Núcleo</a:t>
            </a:r>
            <a:r>
              <a:rPr lang="es-ES" sz="2000" dirty="0">
                <a:solidFill>
                  <a:schemeClr val="tx2">
                    <a:lumMod val="10000"/>
                  </a:schemeClr>
                </a:solidFill>
              </a:rPr>
              <a:t>: Permite el funcionamiento en cuestiones básicas como la comunicación, entrada y salida de datos, gestión de procesos y la memoria, entre otros.</a:t>
            </a:r>
          </a:p>
        </p:txBody>
      </p:sp>
    </p:spTree>
    <p:extLst>
      <p:ext uri="{BB962C8B-B14F-4D97-AF65-F5344CB8AC3E}">
        <p14:creationId xmlns:p14="http://schemas.microsoft.com/office/powerpoint/2010/main" val="4126237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internet de las cosas">
            <a:extLst>
              <a:ext uri="{FF2B5EF4-FFF2-40B4-BE49-F238E27FC236}">
                <a16:creationId xmlns:a16="http://schemas.microsoft.com/office/drawing/2014/main" id="{C3F6A03C-820C-1292-FE80-5FAA6E966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136" y="3429000"/>
            <a:ext cx="5633864" cy="312992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E2BCE49-D857-58A8-E34F-590A20A49F0B}"/>
              </a:ext>
            </a:extLst>
          </p:cNvPr>
          <p:cNvSpPr>
            <a:spLocks noGrp="1"/>
          </p:cNvSpPr>
          <p:nvPr>
            <p:ph type="title"/>
          </p:nvPr>
        </p:nvSpPr>
        <p:spPr/>
        <p:txBody>
          <a:bodyPr/>
          <a:lstStyle/>
          <a:p>
            <a:r>
              <a:rPr lang="es-CL" dirty="0"/>
              <a:t>¿Qué es un Sistema Operativo?</a:t>
            </a:r>
          </a:p>
        </p:txBody>
      </p:sp>
      <p:sp>
        <p:nvSpPr>
          <p:cNvPr id="3" name="Marcador de contenido 2">
            <a:extLst>
              <a:ext uri="{FF2B5EF4-FFF2-40B4-BE49-F238E27FC236}">
                <a16:creationId xmlns:a16="http://schemas.microsoft.com/office/drawing/2014/main" id="{2F8BD7D8-65AC-8F24-8606-D952340449BC}"/>
              </a:ext>
            </a:extLst>
          </p:cNvPr>
          <p:cNvSpPr>
            <a:spLocks noGrp="1"/>
          </p:cNvSpPr>
          <p:nvPr>
            <p:ph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a:ea typeface="+mn-ea"/>
                <a:cs typeface="+mn-cs"/>
              </a:rPr>
              <a:t>Sistema Operativo de red son aquellos que mantienen a dos o más equipos unidos a través de algún medio de comunicación (físico o no), con el objetivo primordial de poder compartir los diferentes recursos hardware y software.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a:ea typeface="+mn-ea"/>
                <a:cs typeface="+mn-cs"/>
              </a:rPr>
              <a:t>Los  Sistemas Operativos  de  red más ampliamente usados son: </a:t>
            </a:r>
            <a:r>
              <a:rPr kumimoji="0" lang="es-ES" sz="2400" b="1" i="0" u="none" strike="noStrike" kern="1200" cap="none" spc="0" normalizeH="0" baseline="0" noProof="0" dirty="0">
                <a:ln>
                  <a:noFill/>
                </a:ln>
                <a:solidFill>
                  <a:prstClr val="black"/>
                </a:solidFill>
                <a:effectLst/>
                <a:uLnTx/>
                <a:uFillTx/>
                <a:latin typeface="Calibri"/>
                <a:ea typeface="+mn-ea"/>
                <a:cs typeface="+mn-cs"/>
              </a:rPr>
              <a:t>Novell	 </a:t>
            </a:r>
            <a:r>
              <a:rPr kumimoji="0" lang="es-ES" sz="2400" b="1" i="0" u="none" strike="noStrike" kern="1200" cap="none" spc="0" normalizeH="0" baseline="0" noProof="0" dirty="0" err="1">
                <a:ln>
                  <a:noFill/>
                </a:ln>
                <a:solidFill>
                  <a:prstClr val="black"/>
                </a:solidFill>
                <a:effectLst/>
                <a:uLnTx/>
                <a:uFillTx/>
                <a:latin typeface="Calibri"/>
                <a:ea typeface="+mn-ea"/>
                <a:cs typeface="+mn-cs"/>
              </a:rPr>
              <a:t>Netware</a:t>
            </a:r>
            <a:r>
              <a:rPr kumimoji="0" lang="es-ES" sz="2400" b="1" i="0" u="none" strike="noStrike" kern="1200" cap="none" spc="0" normalizeH="0" baseline="0" noProof="0" dirty="0">
                <a:ln>
                  <a:noFill/>
                </a:ln>
                <a:solidFill>
                  <a:prstClr val="black"/>
                </a:solidFill>
                <a:effectLst/>
                <a:uLnTx/>
                <a:uFillTx/>
                <a:latin typeface="Calibri"/>
                <a:ea typeface="+mn-ea"/>
                <a:cs typeface="+mn-cs"/>
              </a:rPr>
              <a:t>, Windows Server, UNIX,  GNU/Linux</a:t>
            </a:r>
            <a:r>
              <a:rPr kumimoji="0" lang="es-ES" sz="2400" b="0" i="0" u="none" strike="noStrike" kern="1200" cap="none" spc="0" normalizeH="0" baseline="0" noProof="0" dirty="0">
                <a:ln>
                  <a:noFill/>
                </a:ln>
                <a:solidFill>
                  <a:prstClr val="black"/>
                </a:solidFill>
                <a:effectLst/>
                <a:uLnTx/>
                <a:uFillTx/>
                <a:latin typeface="Calibri"/>
                <a:ea typeface="+mn-ea"/>
                <a:cs typeface="+mn-cs"/>
              </a:rPr>
              <a:t> entre otros.</a:t>
            </a:r>
            <a:endParaRPr kumimoji="0" lang="es-CL" sz="2400" b="0" i="0" u="none" strike="noStrike" kern="1200" cap="none" spc="0" normalizeH="0" baseline="0" noProof="0" dirty="0">
              <a:ln>
                <a:noFill/>
              </a:ln>
              <a:solidFill>
                <a:prstClr val="black"/>
              </a:solidFill>
              <a:effectLst/>
              <a:uLnTx/>
              <a:uFillTx/>
              <a:latin typeface="Calibri"/>
              <a:ea typeface="+mn-ea"/>
              <a:cs typeface="+mn-cs"/>
            </a:endParaRPr>
          </a:p>
          <a:p>
            <a:endParaRPr lang="es-CL" dirty="0"/>
          </a:p>
        </p:txBody>
      </p:sp>
    </p:spTree>
    <p:extLst>
      <p:ext uri="{BB962C8B-B14F-4D97-AF65-F5344CB8AC3E}">
        <p14:creationId xmlns:p14="http://schemas.microsoft.com/office/powerpoint/2010/main" val="329088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962C29B-4046-E8B8-93EA-701CDCA85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036761"/>
            <a:ext cx="3810000" cy="28956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2F78F92-C759-7D5A-9E08-5647FB957E25}"/>
              </a:ext>
            </a:extLst>
          </p:cNvPr>
          <p:cNvSpPr>
            <a:spLocks noGrp="1"/>
          </p:cNvSpPr>
          <p:nvPr>
            <p:ph type="title"/>
          </p:nvPr>
        </p:nvSpPr>
        <p:spPr/>
        <p:txBody>
          <a:bodyPr/>
          <a:lstStyle/>
          <a:p>
            <a:r>
              <a:rPr lang="es-CL" dirty="0"/>
              <a:t>¿Qué es un Sistema Operativo?</a:t>
            </a:r>
          </a:p>
        </p:txBody>
      </p:sp>
      <p:sp>
        <p:nvSpPr>
          <p:cNvPr id="3" name="Marcador de contenido 2">
            <a:extLst>
              <a:ext uri="{FF2B5EF4-FFF2-40B4-BE49-F238E27FC236}">
                <a16:creationId xmlns:a16="http://schemas.microsoft.com/office/drawing/2014/main" id="{653DD723-4207-FF9C-16C8-9B7FD0232F6A}"/>
              </a:ext>
            </a:extLst>
          </p:cNvPr>
          <p:cNvSpPr>
            <a:spLocks noGrp="1"/>
          </p:cNvSpPr>
          <p:nvPr>
            <p:ph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b="0" i="0" u="none" strike="noStrike" kern="1200" cap="none" spc="0" normalizeH="0" baseline="0" noProof="0" dirty="0">
                <a:ln>
                  <a:noFill/>
                </a:ln>
                <a:solidFill>
                  <a:srgbClr val="000000"/>
                </a:solidFill>
                <a:effectLst/>
                <a:uLnTx/>
                <a:uFillTx/>
                <a:latin typeface="Calibri"/>
                <a:ea typeface="ＭＳ Ｐゴシック"/>
                <a:cs typeface="+mn-cs"/>
              </a:rPr>
              <a:t>Si existe un sistema operativo en red, los recursos de la red se gestionarán siempre a través del ordenador principal de forma centralizada.</a:t>
            </a:r>
            <a:endParaRPr kumimoji="0" lang="es-E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b="0" i="0" u="none" strike="noStrike" kern="1200" cap="none" spc="0" normalizeH="0" baseline="0" noProof="0" dirty="0">
                <a:ln>
                  <a:noFill/>
                </a:ln>
                <a:solidFill>
                  <a:srgbClr val="000000"/>
                </a:solidFill>
                <a:effectLst/>
                <a:uLnTx/>
                <a:uFillTx/>
                <a:latin typeface="Calibri"/>
                <a:ea typeface="ＭＳ Ｐゴシック"/>
                <a:cs typeface="+mn-cs"/>
              </a:rPr>
              <a:t>La configuración de una red con	este	tipo de sistemas operativos tiene sus ventajas e inconvenientes. Por	tanto, nuestro trabajo	 como profesionales es determinar la configuración que mejor se	adapte a las necesidades de nuestra red.</a:t>
            </a:r>
            <a:endParaRPr kumimoji="0" lang="es-ES" b="0" i="0" u="none" strike="noStrike" kern="1200" cap="none" spc="0" normalizeH="0" baseline="0" noProof="0" dirty="0">
              <a:ln>
                <a:noFill/>
              </a:ln>
              <a:solidFill>
                <a:prstClr val="black"/>
              </a:solidFill>
              <a:effectLst/>
              <a:uLnTx/>
              <a:uFillTx/>
              <a:latin typeface="Calibri"/>
              <a:ea typeface="+mn-ea"/>
              <a:cs typeface="+mn-cs"/>
            </a:endParaRPr>
          </a:p>
          <a:p>
            <a:endParaRPr lang="es-CL" dirty="0"/>
          </a:p>
        </p:txBody>
      </p:sp>
    </p:spTree>
    <p:extLst>
      <p:ext uri="{BB962C8B-B14F-4D97-AF65-F5344CB8AC3E}">
        <p14:creationId xmlns:p14="http://schemas.microsoft.com/office/powerpoint/2010/main" val="265115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78F92-C759-7D5A-9E08-5647FB957E25}"/>
              </a:ext>
            </a:extLst>
          </p:cNvPr>
          <p:cNvSpPr>
            <a:spLocks noGrp="1"/>
          </p:cNvSpPr>
          <p:nvPr>
            <p:ph type="title"/>
          </p:nvPr>
        </p:nvSpPr>
        <p:spPr/>
        <p:txBody>
          <a:bodyPr/>
          <a:lstStyle/>
          <a:p>
            <a:r>
              <a:rPr lang="es-CL"/>
              <a:t>¿Qué es un Sistema Operativo?</a:t>
            </a:r>
            <a:endParaRPr lang="es-CL" dirty="0"/>
          </a:p>
        </p:txBody>
      </p:sp>
      <p:sp>
        <p:nvSpPr>
          <p:cNvPr id="3" name="Marcador de contenido 2">
            <a:extLst>
              <a:ext uri="{FF2B5EF4-FFF2-40B4-BE49-F238E27FC236}">
                <a16:creationId xmlns:a16="http://schemas.microsoft.com/office/drawing/2014/main" id="{653DD723-4207-FF9C-16C8-9B7FD0232F6A}"/>
              </a:ext>
            </a:extLst>
          </p:cNvPr>
          <p:cNvSpPr>
            <a:spLocks noGrp="1"/>
          </p:cNvSpPr>
          <p:nvPr>
            <p:ph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En un entorno de	red podemos diferenciar claramente dos componentes:</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00"/>
                </a:solidFill>
                <a:effectLst/>
                <a:uLnTx/>
                <a:uFillTx/>
                <a:latin typeface="Calibri"/>
                <a:ea typeface="ＭＳ Ｐゴシック"/>
                <a:cs typeface="+mn-cs"/>
              </a:rPr>
              <a:t>Clientes:</a:t>
            </a: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 Equipos	normalmente configurados con sistemas operativos mono puesto, que se conectan y validan al servidor para poder empezar a trabajar en la red.</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00"/>
                </a:solidFill>
                <a:effectLst/>
                <a:uLnTx/>
                <a:uFillTx/>
                <a:latin typeface="Calibri"/>
                <a:ea typeface="ＭＳ Ｐゴシック"/>
                <a:cs typeface="+mn-cs"/>
              </a:rPr>
              <a:t>Servidores:</a:t>
            </a: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 Equipos configurados con	sistemas operativos de red que proporcionan recursos a los clientes y el software de	red del cliente permite que estos recursos estén disponibles para los equipos clientes.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La red y el sistema operativo del cliente están coordinados de forma que todos los elementos  de la red  funcionen  correctamente.</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endParaRPr lang="es-CL" dirty="0"/>
          </a:p>
        </p:txBody>
      </p:sp>
      <p:pic>
        <p:nvPicPr>
          <p:cNvPr id="3074" name="Picture 2">
            <a:extLst>
              <a:ext uri="{FF2B5EF4-FFF2-40B4-BE49-F238E27FC236}">
                <a16:creationId xmlns:a16="http://schemas.microsoft.com/office/drawing/2014/main" id="{46F25587-1D4A-4321-D368-C6DB043EE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566" y="4301480"/>
            <a:ext cx="4118458" cy="261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51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1F3EE67-E7C6-32CA-9FB2-E5CAC2C24B3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6953459" y="3942136"/>
            <a:ext cx="4400341" cy="2816218"/>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4">
            <a:extLst>
              <a:ext uri="{FF2B5EF4-FFF2-40B4-BE49-F238E27FC236}">
                <a16:creationId xmlns:a16="http://schemas.microsoft.com/office/drawing/2014/main" id="{CC907221-1C5F-FC58-EC3A-E81F1179DE40}"/>
              </a:ext>
            </a:extLst>
          </p:cNvPr>
          <p:cNvSpPr>
            <a:spLocks noGrp="1"/>
          </p:cNvSpPr>
          <p:nvPr>
            <p:ph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Las características que aportan los SO en red son las siguientes:</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00"/>
                </a:solidFill>
                <a:effectLst/>
                <a:uLnTx/>
                <a:uFillTx/>
                <a:latin typeface="Calibri"/>
                <a:ea typeface="ＭＳ Ｐゴシック"/>
                <a:cs typeface="+mn-cs"/>
              </a:rPr>
              <a:t>Compartir recursos:</a:t>
            </a: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 Compartir es el término utilizado para describir los recursos  que  públicamente están disponibles para cualquier  usuario de la red.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s-ES" sz="2000" b="0" i="0" u="none" strike="noStrike" kern="1200" cap="none" spc="0" normalizeH="0" baseline="0" noProof="0" dirty="0">
              <a:ln>
                <a:noFill/>
              </a:ln>
              <a:solidFill>
                <a:srgbClr val="000000"/>
              </a:solidFill>
              <a:effectLst/>
              <a:uLnTx/>
              <a:uFillTx/>
              <a:latin typeface="Calibri"/>
              <a:ea typeface="ＭＳ Ｐゴシック"/>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00"/>
                </a:solidFill>
                <a:effectLst/>
                <a:uLnTx/>
                <a:uFillTx/>
                <a:latin typeface="Calibri"/>
                <a:ea typeface="ＭＳ Ｐゴシック"/>
                <a:cs typeface="+mn-cs"/>
              </a:rPr>
              <a:t>Gestión de usuarios</a:t>
            </a: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 Los sistemas operativos de  red  permiten al administrador de la red  determinar las personas, o grupos de personas,  que  tendrán la posibilidad de acceder a los  recursos de la misma. </a:t>
            </a: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a:p>
            <a:endParaRPr lang="es-CL" dirty="0"/>
          </a:p>
        </p:txBody>
      </p:sp>
      <p:sp>
        <p:nvSpPr>
          <p:cNvPr id="2" name="Título 1">
            <a:extLst>
              <a:ext uri="{FF2B5EF4-FFF2-40B4-BE49-F238E27FC236}">
                <a16:creationId xmlns:a16="http://schemas.microsoft.com/office/drawing/2014/main" id="{92F78F92-C759-7D5A-9E08-5647FB957E25}"/>
              </a:ext>
            </a:extLst>
          </p:cNvPr>
          <p:cNvSpPr>
            <a:spLocks noGrp="1"/>
          </p:cNvSpPr>
          <p:nvPr>
            <p:ph type="title"/>
          </p:nvPr>
        </p:nvSpPr>
        <p:spPr/>
        <p:txBody>
          <a:bodyPr/>
          <a:lstStyle/>
          <a:p>
            <a:r>
              <a:rPr lang="es-CL" dirty="0"/>
              <a:t>¿Qué es un Sistema Operativo?</a:t>
            </a:r>
          </a:p>
        </p:txBody>
      </p:sp>
    </p:spTree>
    <p:extLst>
      <p:ext uri="{BB962C8B-B14F-4D97-AF65-F5344CB8AC3E}">
        <p14:creationId xmlns:p14="http://schemas.microsoft.com/office/powerpoint/2010/main" val="173088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rvidor para software o sistema ERP ¿Cuál hay que comprar?">
            <a:extLst>
              <a:ext uri="{FF2B5EF4-FFF2-40B4-BE49-F238E27FC236}">
                <a16:creationId xmlns:a16="http://schemas.microsoft.com/office/drawing/2014/main" id="{2E799029-D239-9249-E235-B3ED38526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9079" y="2960653"/>
            <a:ext cx="6858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2F78F92-C759-7D5A-9E08-5647FB957E25}"/>
              </a:ext>
            </a:extLst>
          </p:cNvPr>
          <p:cNvSpPr>
            <a:spLocks noGrp="1"/>
          </p:cNvSpPr>
          <p:nvPr>
            <p:ph type="title"/>
          </p:nvPr>
        </p:nvSpPr>
        <p:spPr/>
        <p:txBody>
          <a:bodyPr/>
          <a:lstStyle/>
          <a:p>
            <a:r>
              <a:rPr lang="es-CL" dirty="0"/>
              <a:t>¿Qué es un Sistema Operativo?</a:t>
            </a:r>
          </a:p>
        </p:txBody>
      </p:sp>
      <p:sp>
        <p:nvSpPr>
          <p:cNvPr id="5" name="Marcador de contenido 4">
            <a:extLst>
              <a:ext uri="{FF2B5EF4-FFF2-40B4-BE49-F238E27FC236}">
                <a16:creationId xmlns:a16="http://schemas.microsoft.com/office/drawing/2014/main" id="{CC907221-1C5F-FC58-EC3A-E81F1179DE40}"/>
              </a:ext>
            </a:extLst>
          </p:cNvPr>
          <p:cNvSpPr>
            <a:spLocks noGrp="1"/>
          </p:cNvSpPr>
          <p:nvPr>
            <p:ph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00"/>
                </a:solidFill>
                <a:effectLst/>
                <a:uLnTx/>
                <a:uFillTx/>
                <a:latin typeface="Calibri"/>
                <a:ea typeface="ＭＳ Ｐゴシック"/>
                <a:cs typeface="+mn-cs"/>
              </a:rPr>
              <a:t>Gestión de la red: </a:t>
            </a: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Algunos sistemas operativos de  red avanzados incluyen herramientas de gestión que ayudan a los administradores a controlar el  comportamiento de la red. Cuando se produce un  problema en la red, estas herramientas de gestión  permiten detectar síntomas de la presencia del problema y  presentar información sobre los mismos.  Con  estas herramientas, el administrador de la red</a:t>
            </a:r>
            <a:r>
              <a:rPr kumimoji="0" lang="es-ES" sz="2000" b="0" i="0" u="none" strike="noStrike" kern="1200" cap="none" spc="0" normalizeH="0" baseline="0" noProof="0" dirty="0">
                <a:ln>
                  <a:noFill/>
                </a:ln>
                <a:solidFill>
                  <a:prstClr val="black"/>
                </a:solidFill>
                <a:effectLst/>
                <a:uLnTx/>
                <a:uFillTx/>
                <a:latin typeface="Calibri"/>
                <a:ea typeface="+mn-ea"/>
                <a:cs typeface="+mn-cs"/>
              </a:rPr>
              <a:t> </a:t>
            </a:r>
            <a:r>
              <a:rPr kumimoji="0" lang="es-ES" sz="2000" b="0" i="0" u="none" strike="noStrike" kern="1200" cap="none" spc="0" normalizeH="0" baseline="0" noProof="0" dirty="0">
                <a:ln>
                  <a:noFill/>
                </a:ln>
                <a:solidFill>
                  <a:srgbClr val="000000"/>
                </a:solidFill>
                <a:effectLst/>
                <a:uLnTx/>
                <a:uFillTx/>
                <a:latin typeface="Calibri"/>
                <a:ea typeface="ＭＳ Ｐゴシック"/>
                <a:cs typeface="+mn-cs"/>
              </a:rPr>
              <a:t>puede tomar la decisión correcta antes de que el  problema suponga riesgos serios o una caída de la red.</a:t>
            </a:r>
            <a:endParaRPr kumimoji="0" lang="es-ES" sz="2000" b="0" i="0" u="none" strike="noStrike" kern="1200" cap="none" spc="0" normalizeH="0" baseline="0" noProof="0" dirty="0">
              <a:ln>
                <a:noFill/>
              </a:ln>
              <a:solidFill>
                <a:prstClr val="black"/>
              </a:solidFill>
              <a:effectLst/>
              <a:uLnTx/>
              <a:uFillTx/>
              <a:latin typeface="Calibri"/>
              <a:ea typeface="+mn-ea"/>
              <a:cs typeface="+mn-cs"/>
            </a:endParaRPr>
          </a:p>
          <a:p>
            <a:endParaRPr lang="es-CL" dirty="0"/>
          </a:p>
        </p:txBody>
      </p:sp>
    </p:spTree>
    <p:extLst>
      <p:ext uri="{BB962C8B-B14F-4D97-AF65-F5344CB8AC3E}">
        <p14:creationId xmlns:p14="http://schemas.microsoft.com/office/powerpoint/2010/main" val="1792739239"/>
      </p:ext>
    </p:extLst>
  </p:cSld>
  <p:clrMapOvr>
    <a:masterClrMapping/>
  </p:clrMapOvr>
</p:sld>
</file>

<file path=ppt/theme/theme1.xml><?xml version="1.0" encoding="utf-8"?>
<a:theme xmlns:a="http://schemas.openxmlformats.org/drawingml/2006/main" name="USM">
  <a:themeElements>
    <a:clrScheme name="USM">
      <a:dk1>
        <a:srgbClr val="004B85"/>
      </a:dk1>
      <a:lt1>
        <a:sysClr val="window" lastClr="FFFFFF"/>
      </a:lt1>
      <a:dk2>
        <a:srgbClr val="03658C"/>
      </a:dk2>
      <a:lt2>
        <a:srgbClr val="E7E6E6"/>
      </a:lt2>
      <a:accent1>
        <a:srgbClr val="333333"/>
      </a:accent1>
      <a:accent2>
        <a:srgbClr val="D60019"/>
      </a:accent2>
      <a:accent3>
        <a:srgbClr val="A5A5A5"/>
      </a:accent3>
      <a:accent4>
        <a:srgbClr val="D9A404"/>
      </a:accent4>
      <a:accent5>
        <a:srgbClr val="5B9BD5"/>
      </a:accent5>
      <a:accent6>
        <a:srgbClr val="00845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d15ba2a-e224-4b71-882b-7b86af8854dd">
      <Terms xmlns="http://schemas.microsoft.com/office/infopath/2007/PartnerControls"/>
    </lcf76f155ced4ddcb4097134ff3c332f>
    <TaxCatchAll xmlns="861daee8-1bfe-42db-aeb1-d741624a94d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EAF7CB08032E274090CF55D9AF13D130" ma:contentTypeVersion="11" ma:contentTypeDescription="Crear nuevo documento." ma:contentTypeScope="" ma:versionID="e5e92d11e6dd28021fa9ca605917d68c">
  <xsd:schema xmlns:xsd="http://www.w3.org/2001/XMLSchema" xmlns:xs="http://www.w3.org/2001/XMLSchema" xmlns:p="http://schemas.microsoft.com/office/2006/metadata/properties" xmlns:ns2="ad15ba2a-e224-4b71-882b-7b86af8854dd" xmlns:ns3="861daee8-1bfe-42db-aeb1-d741624a94de" targetNamespace="http://schemas.microsoft.com/office/2006/metadata/properties" ma:root="true" ma:fieldsID="9bc51e660a94621d1d8e54ff363f15b0" ns2:_="" ns3:_="">
    <xsd:import namespace="ad15ba2a-e224-4b71-882b-7b86af8854dd"/>
    <xsd:import namespace="861daee8-1bfe-42db-aeb1-d741624a94d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15ba2a-e224-4b71-882b-7b86af8854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b9688f9a-7c19-43c5-b2cb-50cd7d311f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1daee8-1bfe-42db-aeb1-d741624a94d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0dee219-69b9-48ad-9353-9fe164db5172}" ma:internalName="TaxCatchAll" ma:showField="CatchAllData" ma:web="861daee8-1bfe-42db-aeb1-d741624a94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926CCC-6605-44C6-BEFE-9F07BFE9A27D}">
  <ds:schemaRefs>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http://www.w3.org/XML/1998/namespace"/>
    <ds:schemaRef ds:uri="http://schemas.openxmlformats.org/package/2006/metadata/core-properties"/>
    <ds:schemaRef ds:uri="ad15ba2a-e224-4b71-882b-7b86af8854dd"/>
    <ds:schemaRef ds:uri="http://purl.org/dc/dcmitype/"/>
    <ds:schemaRef ds:uri="861daee8-1bfe-42db-aeb1-d741624a94de"/>
  </ds:schemaRefs>
</ds:datastoreItem>
</file>

<file path=customXml/itemProps2.xml><?xml version="1.0" encoding="utf-8"?>
<ds:datastoreItem xmlns:ds="http://schemas.openxmlformats.org/officeDocument/2006/customXml" ds:itemID="{EDB8D5F3-17C0-4C51-B47E-7EB319469F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15ba2a-e224-4b71-882b-7b86af8854dd"/>
    <ds:schemaRef ds:uri="861daee8-1bfe-42db-aeb1-d741624a94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62D21F-4052-43AC-B5B8-8E39C05A2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236</TotalTime>
  <Words>1706</Words>
  <Application>Microsoft Office PowerPoint</Application>
  <PresentationFormat>Panorámica</PresentationFormat>
  <Paragraphs>108</Paragraphs>
  <Slides>28</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28</vt:i4>
      </vt:variant>
    </vt:vector>
  </HeadingPairs>
  <TitlesOfParts>
    <vt:vector size="31" baseType="lpstr">
      <vt:lpstr>Arial</vt:lpstr>
      <vt:lpstr>Calibri</vt:lpstr>
      <vt:lpstr>USM</vt:lpstr>
      <vt:lpstr>Sistemas Operativos.</vt:lpstr>
      <vt:lpstr>¿Qué es un Sistema Operativo?</vt:lpstr>
      <vt:lpstr>¿Qué es un Sistema Operativo?</vt:lpstr>
      <vt:lpstr>¿Qué es un Sistema Operativo?</vt:lpstr>
      <vt:lpstr>¿Qué es un Sistema Operativo?</vt:lpstr>
      <vt:lpstr>¿Qué es un Sistema Operativo?</vt:lpstr>
      <vt:lpstr>¿Qué es un Sistema Operativo?</vt:lpstr>
      <vt:lpstr>¿Qué es un Sistema Operativo?</vt:lpstr>
      <vt:lpstr>¿Qué es un Sistema Operativo?</vt:lpstr>
      <vt:lpstr>¿Qué es un Sistema Operativo?</vt:lpstr>
      <vt:lpstr>¿Qué es un Sistema Operativo?</vt:lpstr>
      <vt:lpstr>¿Qué es un Sistema Operativo?</vt:lpstr>
      <vt:lpstr>¿Qué es un Sistema Operativo?</vt:lpstr>
      <vt:lpstr>¿Qué es un Sistema Operativo?</vt:lpstr>
      <vt:lpstr>¿Qué es un Sistema Operativo?</vt:lpstr>
      <vt:lpstr>¿Qué es un Sistema Operativo?</vt:lpstr>
      <vt:lpstr>Sistemas Operativos</vt:lpstr>
      <vt:lpstr>Sistemas Operativos</vt:lpstr>
      <vt:lpstr>Sistemas Operativos</vt:lpstr>
      <vt:lpstr>Sistemas Operativos</vt:lpstr>
      <vt:lpstr>Sistemas Operativos</vt:lpstr>
      <vt:lpstr>Sistemas Operativos</vt:lpstr>
      <vt:lpstr>Sistemas Operativos</vt:lpstr>
      <vt:lpstr>Sistemas Operativos</vt:lpstr>
      <vt:lpstr>Sistemas Operativos</vt:lpstr>
      <vt:lpstr>Sistemas Operativos</vt:lpstr>
      <vt:lpstr>Sistemas Operativos</vt:lpstr>
      <vt:lpstr>¿Qué es un Sistema Operativo?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Pamela Gatica</dc:creator>
  <cp:lastModifiedBy>Patricio Santander</cp:lastModifiedBy>
  <cp:revision>13</cp:revision>
  <dcterms:created xsi:type="dcterms:W3CDTF">2022-04-12T18:33:57Z</dcterms:created>
  <dcterms:modified xsi:type="dcterms:W3CDTF">2024-08-12T03:23:29Z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0x010100EAF7CB08032E274090CF55D9AF13D130</vt:lpwstr>
  </property>
  <property fmtid="{D5CDD505-2E9C-101B-9397-08002B2CF9AE}" pid="3" name="MediaServiceImageTags">
    <vt:lpwstr/>
  </property>
</Properties>
</file>